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0" r:id="rId5"/>
    <p:sldId id="264" r:id="rId6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A2536-1970-9142-B456-C5EF9B987EFC}" v="3" dt="2023-10-31T08:06:35.0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8"/>
    <p:restoredTop sz="94705"/>
  </p:normalViewPr>
  <p:slideViewPr>
    <p:cSldViewPr snapToGrid="0">
      <p:cViewPr>
        <p:scale>
          <a:sx n="120" d="100"/>
          <a:sy n="120" d="100"/>
        </p:scale>
        <p:origin x="1668" y="-3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5C9795-1D7A-E30A-001A-4E64FCA0B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2200" y="292100"/>
            <a:ext cx="2628022" cy="1905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79C65A5-745A-E93D-FA0A-A199E7763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5778" y="2487826"/>
            <a:ext cx="2628022" cy="224861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0A1DE50-3E44-4390-9044-5C21DA66B8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5778" y="5740654"/>
            <a:ext cx="2641600" cy="22486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495A89-B973-A5AA-2241-CEB0FB4CDA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72400" cy="5410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495A89-B973-A5AA-2241-CEB0FB4CDA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72400" cy="3276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leger@ihg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Placeholder 163" descr="A picture containing sky, building, outdoor, water&#10;&#10;Description automatically generated">
            <a:extLst>
              <a:ext uri="{FF2B5EF4-FFF2-40B4-BE49-F238E27FC236}">
                <a16:creationId xmlns:a16="http://schemas.microsoft.com/office/drawing/2014/main" id="{14FD7E01-ECE5-8248-290F-B7696B4CD9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3" b="19853"/>
          <a:stretch>
            <a:fillRect/>
          </a:stretch>
        </p:blipFill>
        <p:spPr/>
      </p:pic>
      <p:grpSp>
        <p:nvGrpSpPr>
          <p:cNvPr id="117" name="object 15">
            <a:extLst>
              <a:ext uri="{FF2B5EF4-FFF2-40B4-BE49-F238E27FC236}">
                <a16:creationId xmlns:a16="http://schemas.microsoft.com/office/drawing/2014/main" id="{9ACD3629-D9A7-136B-B7FA-927F97A6DECA}"/>
              </a:ext>
            </a:extLst>
          </p:cNvPr>
          <p:cNvGrpSpPr/>
          <p:nvPr/>
        </p:nvGrpSpPr>
        <p:grpSpPr>
          <a:xfrm>
            <a:off x="3860767" y="4476816"/>
            <a:ext cx="45719" cy="2533584"/>
            <a:chOff x="3860768" y="4102100"/>
            <a:chExt cx="12700" cy="3213100"/>
          </a:xfrm>
        </p:grpSpPr>
        <p:sp>
          <p:nvSpPr>
            <p:cNvPr id="118" name="object 16">
              <a:extLst>
                <a:ext uri="{FF2B5EF4-FFF2-40B4-BE49-F238E27FC236}">
                  <a16:creationId xmlns:a16="http://schemas.microsoft.com/office/drawing/2014/main" id="{73AA43AF-21B4-9611-700F-73F757D36201}"/>
                </a:ext>
              </a:extLst>
            </p:cNvPr>
            <p:cNvSpPr/>
            <p:nvPr/>
          </p:nvSpPr>
          <p:spPr>
            <a:xfrm>
              <a:off x="3867123" y="4102100"/>
              <a:ext cx="0" cy="3213100"/>
            </a:xfrm>
            <a:custGeom>
              <a:avLst/>
              <a:gdLst/>
              <a:ahLst/>
              <a:cxnLst/>
              <a:rect l="l" t="t" r="r" b="b"/>
              <a:pathLst>
                <a:path h="3213100">
                  <a:moveTo>
                    <a:pt x="0" y="0"/>
                  </a:moveTo>
                  <a:lnTo>
                    <a:pt x="0" y="3213100"/>
                  </a:lnTo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7">
              <a:extLst>
                <a:ext uri="{FF2B5EF4-FFF2-40B4-BE49-F238E27FC236}">
                  <a16:creationId xmlns:a16="http://schemas.microsoft.com/office/drawing/2014/main" id="{FBAFE558-C828-E717-18CC-0031434ACDF0}"/>
                </a:ext>
              </a:extLst>
            </p:cNvPr>
            <p:cNvSpPr/>
            <p:nvPr/>
          </p:nvSpPr>
          <p:spPr>
            <a:xfrm>
              <a:off x="3867118" y="4102100"/>
              <a:ext cx="0" cy="3213100"/>
            </a:xfrm>
            <a:custGeom>
              <a:avLst/>
              <a:gdLst/>
              <a:ahLst/>
              <a:cxnLst/>
              <a:rect l="l" t="t" r="r" b="b"/>
              <a:pathLst>
                <a:path h="3213100">
                  <a:moveTo>
                    <a:pt x="0" y="0"/>
                  </a:moveTo>
                  <a:lnTo>
                    <a:pt x="0" y="3213100"/>
                  </a:lnTo>
                </a:path>
              </a:pathLst>
            </a:custGeom>
            <a:ln w="12700">
              <a:solidFill>
                <a:srgbClr val="C2C7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33">
            <a:extLst>
              <a:ext uri="{FF2B5EF4-FFF2-40B4-BE49-F238E27FC236}">
                <a16:creationId xmlns:a16="http://schemas.microsoft.com/office/drawing/2014/main" id="{A5677D72-1592-900B-ED82-2654D5ED166B}"/>
              </a:ext>
            </a:extLst>
          </p:cNvPr>
          <p:cNvGrpSpPr/>
          <p:nvPr/>
        </p:nvGrpSpPr>
        <p:grpSpPr>
          <a:xfrm>
            <a:off x="323850" y="7239000"/>
            <a:ext cx="7124700" cy="26034"/>
            <a:chOff x="323850" y="7521147"/>
            <a:chExt cx="7124700" cy="26034"/>
          </a:xfrm>
        </p:grpSpPr>
        <p:sp>
          <p:nvSpPr>
            <p:cNvPr id="121" name="object 34">
              <a:extLst>
                <a:ext uri="{FF2B5EF4-FFF2-40B4-BE49-F238E27FC236}">
                  <a16:creationId xmlns:a16="http://schemas.microsoft.com/office/drawing/2014/main" id="{D98505F3-CB70-DFFC-4D98-2BDD0E1C94FA}"/>
                </a:ext>
              </a:extLst>
            </p:cNvPr>
            <p:cNvSpPr/>
            <p:nvPr/>
          </p:nvSpPr>
          <p:spPr>
            <a:xfrm>
              <a:off x="330200" y="7527497"/>
              <a:ext cx="7112000" cy="13335"/>
            </a:xfrm>
            <a:custGeom>
              <a:avLst/>
              <a:gdLst/>
              <a:ahLst/>
              <a:cxnLst/>
              <a:rect l="l" t="t" r="r" b="b"/>
              <a:pathLst>
                <a:path w="7112000" h="13334">
                  <a:moveTo>
                    <a:pt x="0" y="0"/>
                  </a:moveTo>
                  <a:lnTo>
                    <a:pt x="7112000" y="12750"/>
                  </a:lnTo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35">
              <a:extLst>
                <a:ext uri="{FF2B5EF4-FFF2-40B4-BE49-F238E27FC236}">
                  <a16:creationId xmlns:a16="http://schemas.microsoft.com/office/drawing/2014/main" id="{5CB33A38-1155-9864-7FC9-2EC0260DAE73}"/>
                </a:ext>
              </a:extLst>
            </p:cNvPr>
            <p:cNvSpPr/>
            <p:nvPr/>
          </p:nvSpPr>
          <p:spPr>
            <a:xfrm>
              <a:off x="330200" y="7527497"/>
              <a:ext cx="7112000" cy="13335"/>
            </a:xfrm>
            <a:custGeom>
              <a:avLst/>
              <a:gdLst/>
              <a:ahLst/>
              <a:cxnLst/>
              <a:rect l="l" t="t" r="r" b="b"/>
              <a:pathLst>
                <a:path w="7112000" h="13334">
                  <a:moveTo>
                    <a:pt x="0" y="0"/>
                  </a:moveTo>
                  <a:lnTo>
                    <a:pt x="7112000" y="12750"/>
                  </a:lnTo>
                </a:path>
              </a:pathLst>
            </a:custGeom>
            <a:ln w="12700">
              <a:solidFill>
                <a:srgbClr val="C2C7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43">
            <a:extLst>
              <a:ext uri="{FF2B5EF4-FFF2-40B4-BE49-F238E27FC236}">
                <a16:creationId xmlns:a16="http://schemas.microsoft.com/office/drawing/2014/main" id="{0AB9E264-71A8-D43F-853F-3B672A3F7502}"/>
              </a:ext>
            </a:extLst>
          </p:cNvPr>
          <p:cNvGrpSpPr/>
          <p:nvPr/>
        </p:nvGrpSpPr>
        <p:grpSpPr>
          <a:xfrm>
            <a:off x="323850" y="9422766"/>
            <a:ext cx="7124700" cy="26034"/>
            <a:chOff x="323850" y="9629347"/>
            <a:chExt cx="7124700" cy="26034"/>
          </a:xfrm>
        </p:grpSpPr>
        <p:sp>
          <p:nvSpPr>
            <p:cNvPr id="124" name="object 44">
              <a:extLst>
                <a:ext uri="{FF2B5EF4-FFF2-40B4-BE49-F238E27FC236}">
                  <a16:creationId xmlns:a16="http://schemas.microsoft.com/office/drawing/2014/main" id="{B7569312-4EEE-6662-B4FD-2E8546D0E6F9}"/>
                </a:ext>
              </a:extLst>
            </p:cNvPr>
            <p:cNvSpPr/>
            <p:nvPr/>
          </p:nvSpPr>
          <p:spPr>
            <a:xfrm>
              <a:off x="330200" y="9635697"/>
              <a:ext cx="7112000" cy="13335"/>
            </a:xfrm>
            <a:custGeom>
              <a:avLst/>
              <a:gdLst/>
              <a:ahLst/>
              <a:cxnLst/>
              <a:rect l="l" t="t" r="r" b="b"/>
              <a:pathLst>
                <a:path w="7112000" h="13334">
                  <a:moveTo>
                    <a:pt x="0" y="0"/>
                  </a:moveTo>
                  <a:lnTo>
                    <a:pt x="7112000" y="12750"/>
                  </a:lnTo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45">
              <a:extLst>
                <a:ext uri="{FF2B5EF4-FFF2-40B4-BE49-F238E27FC236}">
                  <a16:creationId xmlns:a16="http://schemas.microsoft.com/office/drawing/2014/main" id="{4F05D18F-0BC8-BC3B-43DF-B1B923984574}"/>
                </a:ext>
              </a:extLst>
            </p:cNvPr>
            <p:cNvSpPr/>
            <p:nvPr/>
          </p:nvSpPr>
          <p:spPr>
            <a:xfrm>
              <a:off x="330200" y="9635697"/>
              <a:ext cx="7112000" cy="13335"/>
            </a:xfrm>
            <a:custGeom>
              <a:avLst/>
              <a:gdLst/>
              <a:ahLst/>
              <a:cxnLst/>
              <a:rect l="l" t="t" r="r" b="b"/>
              <a:pathLst>
                <a:path w="7112000" h="13334">
                  <a:moveTo>
                    <a:pt x="0" y="0"/>
                  </a:moveTo>
                  <a:lnTo>
                    <a:pt x="7112000" y="12750"/>
                  </a:lnTo>
                </a:path>
              </a:pathLst>
            </a:custGeom>
            <a:ln w="12700">
              <a:solidFill>
                <a:srgbClr val="C2C7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46">
            <a:extLst>
              <a:ext uri="{FF2B5EF4-FFF2-40B4-BE49-F238E27FC236}">
                <a16:creationId xmlns:a16="http://schemas.microsoft.com/office/drawing/2014/main" id="{7DD97191-D91A-A985-8701-9139F9757486}"/>
              </a:ext>
            </a:extLst>
          </p:cNvPr>
          <p:cNvSpPr txBox="1"/>
          <p:nvPr/>
        </p:nvSpPr>
        <p:spPr>
          <a:xfrm>
            <a:off x="648142" y="9566127"/>
            <a:ext cx="693331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Contact</a:t>
            </a:r>
            <a:r>
              <a:rPr sz="1650" spc="-15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your</a:t>
            </a:r>
            <a:r>
              <a:rPr sz="1650" spc="-7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IHG</a:t>
            </a:r>
            <a:r>
              <a:rPr sz="1650" spc="-7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Account</a:t>
            </a:r>
            <a:r>
              <a:rPr sz="1650" spc="-7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Director</a:t>
            </a:r>
            <a:r>
              <a:rPr sz="1650" spc="-7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with</a:t>
            </a:r>
            <a:r>
              <a:rPr sz="1650" spc="-7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any</a:t>
            </a:r>
            <a:r>
              <a:rPr sz="1650" spc="-7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650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questions:</a:t>
            </a:r>
            <a:r>
              <a:rPr sz="1650" spc="-37" baseline="252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 dirty="0">
                <a:latin typeface="Graphik-Medium"/>
                <a:cs typeface="Graphik-Medium"/>
              </a:rPr>
              <a:t>Karen Leger l +1(786) 481-8896 l </a:t>
            </a:r>
            <a:r>
              <a:rPr lang="en-US" sz="1100" dirty="0">
                <a:latin typeface="Graphik-Medium"/>
                <a:cs typeface="Graphik-Medium"/>
                <a:hlinkClick r:id="rId3"/>
              </a:rPr>
              <a:t>karen.leger@ihg.com</a:t>
            </a:r>
            <a:r>
              <a:rPr lang="en-US" sz="1100" dirty="0">
                <a:latin typeface="Graphik-Medium"/>
                <a:cs typeface="Graphik-Medium"/>
              </a:rPr>
              <a:t> </a:t>
            </a:r>
            <a:r>
              <a:rPr sz="1100" spc="204" dirty="0">
                <a:latin typeface="Graphik-Medium"/>
                <a:cs typeface="Graphik-Medium"/>
              </a:rPr>
              <a:t> </a:t>
            </a:r>
            <a:endParaRPr sz="1100" dirty="0">
              <a:latin typeface="Graphik-Medium"/>
              <a:cs typeface="Graphik-Medium"/>
            </a:endParaRPr>
          </a:p>
        </p:txBody>
      </p:sp>
      <p:sp>
        <p:nvSpPr>
          <p:cNvPr id="127" name="object 47">
            <a:extLst>
              <a:ext uri="{FF2B5EF4-FFF2-40B4-BE49-F238E27FC236}">
                <a16:creationId xmlns:a16="http://schemas.microsoft.com/office/drawing/2014/main" id="{3E833FCE-7D5B-023C-705E-B11576EC97E4}"/>
              </a:ext>
            </a:extLst>
          </p:cNvPr>
          <p:cNvSpPr txBox="1"/>
          <p:nvPr/>
        </p:nvSpPr>
        <p:spPr>
          <a:xfrm>
            <a:off x="826046" y="8216792"/>
            <a:ext cx="9683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010202"/>
                </a:solidFill>
                <a:latin typeface="Graphik Regular"/>
                <a:cs typeface="Graphik Regular"/>
              </a:rPr>
              <a:t>SABRE:</a:t>
            </a:r>
            <a:r>
              <a:rPr lang="en-US" sz="1000" spc="28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000" spc="-37" dirty="0">
                <a:solidFill>
                  <a:srgbClr val="010202"/>
                </a:solidFill>
                <a:latin typeface="Graphik-Medium"/>
                <a:cs typeface="Graphik Regular"/>
              </a:rPr>
              <a:t>TVX</a:t>
            </a:r>
            <a:endParaRPr sz="1000" dirty="0">
              <a:latin typeface="Graphik-Medium"/>
              <a:cs typeface="Graphik-Medium"/>
            </a:endParaRPr>
          </a:p>
        </p:txBody>
      </p:sp>
      <p:sp>
        <p:nvSpPr>
          <p:cNvPr id="129" name="object 49">
            <a:extLst>
              <a:ext uri="{FF2B5EF4-FFF2-40B4-BE49-F238E27FC236}">
                <a16:creationId xmlns:a16="http://schemas.microsoft.com/office/drawing/2014/main" id="{83B5EF3C-A3BA-1789-3949-AAE94DE67813}"/>
              </a:ext>
            </a:extLst>
          </p:cNvPr>
          <p:cNvSpPr txBox="1"/>
          <p:nvPr/>
        </p:nvSpPr>
        <p:spPr>
          <a:xfrm>
            <a:off x="820470" y="8515983"/>
            <a:ext cx="3063157" cy="3969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rgbClr val="010202"/>
                </a:solidFill>
                <a:latin typeface="Graphik-Medium"/>
                <a:cs typeface="Graphik-Medium"/>
              </a:rPr>
              <a:t>On</a:t>
            </a:r>
            <a:r>
              <a:rPr sz="1000" spc="-15" dirty="0">
                <a:solidFill>
                  <a:srgbClr val="010202"/>
                </a:solidFill>
                <a:latin typeface="Graphik-Medium"/>
                <a:cs typeface="Graphik-Medium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Graphik-Medium"/>
                <a:cs typeface="Graphik-Medium"/>
              </a:rPr>
              <a:t>IHG.com</a:t>
            </a:r>
            <a:r>
              <a:rPr sz="1000" spc="-5" dirty="0">
                <a:solidFill>
                  <a:srgbClr val="010202"/>
                </a:solidFill>
                <a:latin typeface="Graphik-Medium"/>
                <a:cs typeface="Graphik-Medium"/>
              </a:rPr>
              <a:t> </a:t>
            </a:r>
            <a:r>
              <a:rPr sz="1000" dirty="0">
                <a:solidFill>
                  <a:srgbClr val="010202"/>
                </a:solidFill>
                <a:latin typeface="Graphik-Medium"/>
                <a:cs typeface="Graphik-Medium"/>
              </a:rPr>
              <a:t>using the</a:t>
            </a:r>
            <a:r>
              <a:rPr sz="1000" spc="-5" dirty="0">
                <a:solidFill>
                  <a:srgbClr val="010202"/>
                </a:solidFill>
                <a:latin typeface="Graphik-Medium"/>
                <a:cs typeface="Graphik-Medium"/>
              </a:rPr>
              <a:t> </a:t>
            </a:r>
            <a:r>
              <a:rPr sz="1000" dirty="0">
                <a:solidFill>
                  <a:srgbClr val="010202"/>
                </a:solidFill>
                <a:latin typeface="Graphik-Medium"/>
                <a:cs typeface="Graphik-Medium"/>
              </a:rPr>
              <a:t>Corporate </a:t>
            </a:r>
            <a:r>
              <a:rPr sz="1000" spc="-25" dirty="0">
                <a:solidFill>
                  <a:srgbClr val="010202"/>
                </a:solidFill>
                <a:latin typeface="Graphik-Medium"/>
                <a:cs typeface="Graphik-Medium"/>
              </a:rPr>
              <a:t>ID:</a:t>
            </a:r>
            <a:endParaRPr sz="1000" dirty="0">
              <a:latin typeface="Graphik-Medium"/>
              <a:cs typeface="Graphik-Medium"/>
            </a:endParaRPr>
          </a:p>
          <a:p>
            <a:pPr marL="48895">
              <a:lnSpc>
                <a:spcPct val="100000"/>
              </a:lnSpc>
              <a:spcBef>
                <a:spcPts val="300"/>
              </a:spcBef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786905360</a:t>
            </a:r>
            <a:r>
              <a:rPr lang="en-US" sz="1000" dirty="0"/>
              <a:t> </a:t>
            </a:r>
            <a:endParaRPr sz="1000" dirty="0">
              <a:latin typeface="Graphik Regular" panose="020B0503030202060203" pitchFamily="34" charset="0"/>
              <a:cs typeface="Graphik-Medium"/>
            </a:endParaRPr>
          </a:p>
        </p:txBody>
      </p:sp>
      <p:sp>
        <p:nvSpPr>
          <p:cNvPr id="130" name="object 64">
            <a:extLst>
              <a:ext uri="{FF2B5EF4-FFF2-40B4-BE49-F238E27FC236}">
                <a16:creationId xmlns:a16="http://schemas.microsoft.com/office/drawing/2014/main" id="{A8F01083-0A8C-3881-247B-432A3F20F0CB}"/>
              </a:ext>
            </a:extLst>
          </p:cNvPr>
          <p:cNvSpPr txBox="1"/>
          <p:nvPr/>
        </p:nvSpPr>
        <p:spPr>
          <a:xfrm>
            <a:off x="6546810" y="2957488"/>
            <a:ext cx="1225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>
                <a:solidFill>
                  <a:srgbClr val="FFFFFF"/>
                </a:solidFill>
                <a:latin typeface="Graphik-Medium"/>
                <a:cs typeface="Graphik-Medium"/>
              </a:rPr>
              <a:t>Regent Phu Quoc</a:t>
            </a:r>
            <a:endParaRPr sz="1000">
              <a:latin typeface="Graphik-Medium"/>
              <a:cs typeface="Graphik-Medium"/>
            </a:endParaRPr>
          </a:p>
        </p:txBody>
      </p:sp>
      <p:sp>
        <p:nvSpPr>
          <p:cNvPr id="131" name="object 14">
            <a:extLst>
              <a:ext uri="{FF2B5EF4-FFF2-40B4-BE49-F238E27FC236}">
                <a16:creationId xmlns:a16="http://schemas.microsoft.com/office/drawing/2014/main" id="{F829A90A-7C15-6192-AAD4-BB5149EFBCD7}"/>
              </a:ext>
            </a:extLst>
          </p:cNvPr>
          <p:cNvSpPr txBox="1"/>
          <p:nvPr/>
        </p:nvSpPr>
        <p:spPr>
          <a:xfrm>
            <a:off x="260418" y="3428588"/>
            <a:ext cx="663892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>
                <a:solidFill>
                  <a:srgbClr val="010202"/>
                </a:solidFill>
                <a:latin typeface="Graphik Wide Regular"/>
                <a:cs typeface="Graphik Wide Regular"/>
              </a:rPr>
              <a:t>Welcome</a:t>
            </a:r>
            <a:r>
              <a:rPr sz="1900" spc="-30">
                <a:solidFill>
                  <a:srgbClr val="010202"/>
                </a:solidFill>
                <a:latin typeface="Graphik Wide Regular"/>
                <a:cs typeface="Graphik Wide Regular"/>
              </a:rPr>
              <a:t> </a:t>
            </a:r>
            <a:r>
              <a:rPr sz="1900">
                <a:solidFill>
                  <a:srgbClr val="010202"/>
                </a:solidFill>
                <a:latin typeface="Graphik Wide Regular"/>
                <a:cs typeface="Graphik Wide Regular"/>
              </a:rPr>
              <a:t>to</a:t>
            </a:r>
            <a:r>
              <a:rPr sz="1900" spc="-25">
                <a:solidFill>
                  <a:srgbClr val="010202"/>
                </a:solidFill>
                <a:latin typeface="Graphik Wide Regular"/>
                <a:cs typeface="Graphik Wide Regular"/>
              </a:rPr>
              <a:t> </a:t>
            </a:r>
            <a:r>
              <a:rPr sz="1900">
                <a:solidFill>
                  <a:srgbClr val="010202"/>
                </a:solidFill>
                <a:latin typeface="Graphik Wide Regular"/>
                <a:cs typeface="Graphik Wide Regular"/>
              </a:rPr>
              <a:t>the</a:t>
            </a:r>
            <a:r>
              <a:rPr sz="1900" spc="-25">
                <a:solidFill>
                  <a:srgbClr val="010202"/>
                </a:solidFill>
                <a:latin typeface="Graphik Wide Regular"/>
                <a:cs typeface="Graphik Wide Regular"/>
              </a:rPr>
              <a:t> </a:t>
            </a:r>
            <a:r>
              <a:rPr sz="1900">
                <a:solidFill>
                  <a:srgbClr val="010202"/>
                </a:solidFill>
                <a:latin typeface="Graphik Wide Regular"/>
                <a:cs typeface="Graphik Wide Regular"/>
              </a:rPr>
              <a:t>IHG®</a:t>
            </a:r>
            <a:r>
              <a:rPr sz="1900" spc="-30">
                <a:solidFill>
                  <a:srgbClr val="010202"/>
                </a:solidFill>
                <a:latin typeface="Graphik Wide Regular"/>
                <a:cs typeface="Graphik Wide Regular"/>
              </a:rPr>
              <a:t> </a:t>
            </a:r>
            <a:r>
              <a:rPr sz="1900">
                <a:solidFill>
                  <a:srgbClr val="010202"/>
                </a:solidFill>
                <a:latin typeface="Graphik Wide Regular"/>
                <a:cs typeface="Graphik Wide Regular"/>
              </a:rPr>
              <a:t>Luxury</a:t>
            </a:r>
            <a:r>
              <a:rPr sz="1900" spc="-25">
                <a:solidFill>
                  <a:srgbClr val="010202"/>
                </a:solidFill>
                <a:latin typeface="Graphik Wide Regular"/>
                <a:cs typeface="Graphik Wide Regular"/>
              </a:rPr>
              <a:t> </a:t>
            </a:r>
            <a:r>
              <a:rPr sz="1900">
                <a:solidFill>
                  <a:srgbClr val="010202"/>
                </a:solidFill>
                <a:latin typeface="Graphik Wide Regular"/>
                <a:cs typeface="Graphik Wide Regular"/>
              </a:rPr>
              <a:t>&amp;</a:t>
            </a:r>
            <a:r>
              <a:rPr sz="1900" spc="-25">
                <a:solidFill>
                  <a:srgbClr val="010202"/>
                </a:solidFill>
                <a:latin typeface="Graphik Wide Regular"/>
                <a:cs typeface="Graphik Wide Regular"/>
              </a:rPr>
              <a:t> </a:t>
            </a:r>
            <a:r>
              <a:rPr sz="1900">
                <a:solidFill>
                  <a:srgbClr val="010202"/>
                </a:solidFill>
                <a:latin typeface="Graphik Wide Regular"/>
                <a:cs typeface="Graphik Wide Regular"/>
              </a:rPr>
              <a:t>Lifestyle</a:t>
            </a:r>
            <a:r>
              <a:rPr sz="1900" spc="-25">
                <a:solidFill>
                  <a:srgbClr val="010202"/>
                </a:solidFill>
                <a:latin typeface="Graphik Wide Regular"/>
                <a:cs typeface="Graphik Wide Regular"/>
              </a:rPr>
              <a:t> </a:t>
            </a:r>
            <a:r>
              <a:rPr sz="1900" spc="-10">
                <a:solidFill>
                  <a:srgbClr val="010202"/>
                </a:solidFill>
                <a:latin typeface="Graphik Wide Regular"/>
                <a:cs typeface="Graphik Wide Regular"/>
              </a:rPr>
              <a:t>program</a:t>
            </a:r>
            <a:endParaRPr sz="1900">
              <a:latin typeface="Graphik Wide Regular"/>
              <a:cs typeface="Graphik Wide Regular"/>
            </a:endParaRPr>
          </a:p>
        </p:txBody>
      </p:sp>
      <p:sp>
        <p:nvSpPr>
          <p:cNvPr id="132" name="object 14">
            <a:extLst>
              <a:ext uri="{FF2B5EF4-FFF2-40B4-BE49-F238E27FC236}">
                <a16:creationId xmlns:a16="http://schemas.microsoft.com/office/drawing/2014/main" id="{D2B93F9A-0FDC-0695-8F55-164EC2589732}"/>
              </a:ext>
            </a:extLst>
          </p:cNvPr>
          <p:cNvSpPr txBox="1"/>
          <p:nvPr/>
        </p:nvSpPr>
        <p:spPr>
          <a:xfrm>
            <a:off x="249379" y="3856499"/>
            <a:ext cx="6638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505"/>
              </a:spcBef>
            </a:pP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The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program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provides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a</a:t>
            </a:r>
            <a:r>
              <a:rPr sz="1100" spc="-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tailored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experience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alongside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a</a:t>
            </a:r>
            <a:r>
              <a:rPr sz="1100" spc="-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set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of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exclusive</a:t>
            </a:r>
            <a:r>
              <a:rPr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guest</a:t>
            </a:r>
            <a:r>
              <a:rPr sz="1100" spc="-10">
                <a:solidFill>
                  <a:srgbClr val="010202"/>
                </a:solidFill>
                <a:latin typeface="Graphik Regular"/>
                <a:cs typeface="Graphik Regular"/>
              </a:rPr>
              <a:t> benefits:</a:t>
            </a:r>
            <a:endParaRPr sz="1100">
              <a:latin typeface="Graphik Regular"/>
              <a:cs typeface="Graphik Regular"/>
            </a:endParaRPr>
          </a:p>
        </p:txBody>
      </p:sp>
      <p:sp>
        <p:nvSpPr>
          <p:cNvPr id="133" name="object 19">
            <a:extLst>
              <a:ext uri="{FF2B5EF4-FFF2-40B4-BE49-F238E27FC236}">
                <a16:creationId xmlns:a16="http://schemas.microsoft.com/office/drawing/2014/main" id="{D433F32C-C52B-B8EA-B8EB-F0FFC0147C70}"/>
              </a:ext>
            </a:extLst>
          </p:cNvPr>
          <p:cNvSpPr txBox="1"/>
          <p:nvPr/>
        </p:nvSpPr>
        <p:spPr>
          <a:xfrm>
            <a:off x="372200" y="4229232"/>
            <a:ext cx="3366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10202"/>
                </a:solidFill>
                <a:latin typeface="Graphik-Medium"/>
                <a:cs typeface="Graphik-Medium"/>
              </a:rPr>
              <a:t>IHG®</a:t>
            </a:r>
            <a:r>
              <a:rPr sz="1200" spc="-15">
                <a:solidFill>
                  <a:srgbClr val="010202"/>
                </a:solidFill>
                <a:latin typeface="Graphik-Medium"/>
                <a:cs typeface="Graphik-Medium"/>
              </a:rPr>
              <a:t> </a:t>
            </a:r>
            <a:r>
              <a:rPr sz="1200">
                <a:solidFill>
                  <a:srgbClr val="010202"/>
                </a:solidFill>
                <a:latin typeface="Graphik-Medium"/>
                <a:cs typeface="Graphik-Medium"/>
              </a:rPr>
              <a:t>Luxury</a:t>
            </a:r>
            <a:r>
              <a:rPr sz="1200" spc="-10">
                <a:solidFill>
                  <a:srgbClr val="010202"/>
                </a:solidFill>
                <a:latin typeface="Graphik-Medium"/>
                <a:cs typeface="Graphik-Medium"/>
              </a:rPr>
              <a:t> Collection</a:t>
            </a:r>
            <a:endParaRPr sz="1200">
              <a:latin typeface="Graphik-Medium"/>
              <a:cs typeface="Graphik-Medium"/>
            </a:endParaRPr>
          </a:p>
        </p:txBody>
      </p:sp>
      <p:sp>
        <p:nvSpPr>
          <p:cNvPr id="134" name="object 19">
            <a:extLst>
              <a:ext uri="{FF2B5EF4-FFF2-40B4-BE49-F238E27FC236}">
                <a16:creationId xmlns:a16="http://schemas.microsoft.com/office/drawing/2014/main" id="{A5385059-C18E-8E68-D67F-F9DAB127B19D}"/>
              </a:ext>
            </a:extLst>
          </p:cNvPr>
          <p:cNvSpPr txBox="1"/>
          <p:nvPr/>
        </p:nvSpPr>
        <p:spPr>
          <a:xfrm>
            <a:off x="372200" y="4583271"/>
            <a:ext cx="336613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25400" marR="5080">
              <a:spcBef>
                <a:spcPts val="1290"/>
              </a:spcBef>
              <a:defRPr sz="1100">
                <a:solidFill>
                  <a:srgbClr val="010202"/>
                </a:solidFill>
                <a:latin typeface="Graphik Regular"/>
                <a:cs typeface="Graphik Regular"/>
              </a:defRPr>
            </a:lvl1pPr>
          </a:lstStyle>
          <a:p>
            <a:r>
              <a:t>Includes Regent®, InterContinental®, and Kimpton® (outside of the U.S.)</a:t>
            </a:r>
          </a:p>
        </p:txBody>
      </p:sp>
      <p:sp>
        <p:nvSpPr>
          <p:cNvPr id="135" name="object 19">
            <a:extLst>
              <a:ext uri="{FF2B5EF4-FFF2-40B4-BE49-F238E27FC236}">
                <a16:creationId xmlns:a16="http://schemas.microsoft.com/office/drawing/2014/main" id="{F9B78E09-7023-D550-68DD-49D4A33E636D}"/>
              </a:ext>
            </a:extLst>
          </p:cNvPr>
          <p:cNvSpPr txBox="1"/>
          <p:nvPr/>
        </p:nvSpPr>
        <p:spPr>
          <a:xfrm>
            <a:off x="372199" y="5005203"/>
            <a:ext cx="3366135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Guaranteed</a:t>
            </a:r>
            <a:r>
              <a:rPr lang="en-US" sz="1100" spc="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2:00</a:t>
            </a:r>
            <a:r>
              <a:rPr lang="en-US" sz="1100" spc="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pm</a:t>
            </a:r>
            <a:r>
              <a:rPr lang="en-US" sz="1100" spc="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late</a:t>
            </a:r>
            <a:r>
              <a:rPr lang="en-US" sz="1100" spc="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check-</a:t>
            </a: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out</a:t>
            </a:r>
          </a:p>
          <a:p>
            <a:pPr marL="2095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Breakfast included daily for two at hotel 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restaurant</a:t>
            </a:r>
            <a:endParaRPr lang="en-US" sz="1100" spc="-25">
              <a:solidFill>
                <a:srgbClr val="010202"/>
              </a:solidFill>
              <a:latin typeface="Graphik Regular"/>
              <a:cs typeface="Graphik Regular"/>
            </a:endParaRPr>
          </a:p>
          <a:p>
            <a:pPr marL="2095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$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 100</a:t>
            </a:r>
            <a:r>
              <a:rPr lang="en-US" sz="1100" spc="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USD</a:t>
            </a:r>
            <a:r>
              <a:rPr lang="en-US" sz="1100" spc="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value-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added</a:t>
            </a:r>
            <a:r>
              <a:rPr lang="en-US" sz="1100" spc="2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amenity</a:t>
            </a:r>
            <a:endParaRPr lang="en-US" sz="1100" spc="-25">
              <a:solidFill>
                <a:srgbClr val="010202"/>
              </a:solidFill>
              <a:latin typeface="Graphik Regular"/>
              <a:cs typeface="Graphik Regular"/>
            </a:endParaRPr>
          </a:p>
          <a:p>
            <a:pPr marL="2095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Upgrade to next room category (subject to availability)</a:t>
            </a:r>
          </a:p>
          <a:p>
            <a:pPr marL="2095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Handwritten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and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personalized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welcome</a:t>
            </a:r>
            <a:r>
              <a:rPr lang="en-US" sz="1100" spc="-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 spc="-20">
                <a:solidFill>
                  <a:srgbClr val="010202"/>
                </a:solidFill>
                <a:latin typeface="Graphik Regular"/>
                <a:cs typeface="Graphik Regular"/>
              </a:rPr>
              <a:t>card</a:t>
            </a:r>
          </a:p>
          <a:p>
            <a:pPr marL="2095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>
                <a:latin typeface="Graphik Regular"/>
                <a:cs typeface="Graphik Regular"/>
              </a:rPr>
              <a:t>Bottled water and fresh fruit / snacks in room upon arrival</a:t>
            </a:r>
          </a:p>
          <a:p>
            <a:pPr marL="2095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Turn</a:t>
            </a:r>
            <a:r>
              <a:rPr lang="en-US" sz="1100" spc="-3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down</a:t>
            </a: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service</a:t>
            </a:r>
          </a:p>
          <a:p>
            <a:pPr marL="2095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VIP</a:t>
            </a:r>
            <a:r>
              <a:rPr lang="en-US" sz="11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level</a:t>
            </a:r>
            <a:r>
              <a:rPr lang="en-US" sz="1100" spc="-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added</a:t>
            </a:r>
            <a:r>
              <a:rPr lang="en-US" sz="1100" spc="-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into</a:t>
            </a:r>
            <a:r>
              <a:rPr lang="en-US" sz="1100" spc="-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guest</a:t>
            </a:r>
            <a:r>
              <a:rPr lang="en-US" sz="1100" spc="-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 spc="-10">
                <a:solidFill>
                  <a:srgbClr val="010202"/>
                </a:solidFill>
                <a:latin typeface="Graphik Regular"/>
                <a:cs typeface="Graphik Regular"/>
              </a:rPr>
              <a:t>profile</a:t>
            </a:r>
          </a:p>
          <a:p>
            <a:pPr marL="2095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>
                <a:latin typeface="Graphik Regular"/>
                <a:cs typeface="Graphik Regular"/>
              </a:rPr>
              <a:t>Non Last Room Availability (NRLA)</a:t>
            </a:r>
          </a:p>
        </p:txBody>
      </p:sp>
      <p:sp>
        <p:nvSpPr>
          <p:cNvPr id="136" name="object 19">
            <a:extLst>
              <a:ext uri="{FF2B5EF4-FFF2-40B4-BE49-F238E27FC236}">
                <a16:creationId xmlns:a16="http://schemas.microsoft.com/office/drawing/2014/main" id="{31CF0A13-7D71-D090-9115-EB5EF7461007}"/>
              </a:ext>
            </a:extLst>
          </p:cNvPr>
          <p:cNvSpPr txBox="1"/>
          <p:nvPr/>
        </p:nvSpPr>
        <p:spPr>
          <a:xfrm>
            <a:off x="4114800" y="4229232"/>
            <a:ext cx="3366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10202"/>
                </a:solidFill>
                <a:latin typeface="Graphik-Medium"/>
                <a:cs typeface="Graphik-Medium"/>
              </a:rPr>
              <a:t>IHG®</a:t>
            </a:r>
            <a:r>
              <a:rPr sz="1200" spc="-15">
                <a:solidFill>
                  <a:srgbClr val="010202"/>
                </a:solidFill>
                <a:latin typeface="Graphik-Medium"/>
                <a:cs typeface="Graphik-Medium"/>
              </a:rPr>
              <a:t> </a:t>
            </a:r>
            <a:r>
              <a:rPr lang="en-US" sz="1200">
                <a:solidFill>
                  <a:srgbClr val="010202"/>
                </a:solidFill>
                <a:latin typeface="Graphik-Medium"/>
                <a:cs typeface="Graphik-Medium"/>
              </a:rPr>
              <a:t>Lifestyle</a:t>
            </a:r>
            <a:r>
              <a:rPr sz="1200" spc="-10">
                <a:solidFill>
                  <a:srgbClr val="010202"/>
                </a:solidFill>
                <a:latin typeface="Graphik-Medium"/>
                <a:cs typeface="Graphik-Medium"/>
              </a:rPr>
              <a:t> Collection</a:t>
            </a:r>
            <a:endParaRPr sz="1200">
              <a:latin typeface="Graphik-Medium"/>
              <a:cs typeface="Graphik-Medium"/>
            </a:endParaRPr>
          </a:p>
        </p:txBody>
      </p:sp>
      <p:sp>
        <p:nvSpPr>
          <p:cNvPr id="137" name="object 19">
            <a:extLst>
              <a:ext uri="{FF2B5EF4-FFF2-40B4-BE49-F238E27FC236}">
                <a16:creationId xmlns:a16="http://schemas.microsoft.com/office/drawing/2014/main" id="{0BAC6252-3F77-7C11-E767-1A2E16214F10}"/>
              </a:ext>
            </a:extLst>
          </p:cNvPr>
          <p:cNvSpPr txBox="1"/>
          <p:nvPr/>
        </p:nvSpPr>
        <p:spPr>
          <a:xfrm>
            <a:off x="4114800" y="4583271"/>
            <a:ext cx="336613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>
              <a:spcBef>
                <a:spcPts val="1290"/>
              </a:spcBef>
            </a:pPr>
            <a:r>
              <a:rPr sz="1100">
                <a:solidFill>
                  <a:srgbClr val="010202"/>
                </a:solidFill>
                <a:latin typeface="Graphik Regular"/>
                <a:cs typeface="Graphik Regular"/>
              </a:rPr>
              <a:t>Includes</a:t>
            </a:r>
            <a:r>
              <a:rPr sz="1100" spc="-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100">
                <a:solidFill>
                  <a:srgbClr val="010202"/>
                </a:solidFill>
                <a:latin typeface="Graphik Regular"/>
                <a:cs typeface="Graphik Regular"/>
              </a:rPr>
              <a:t>Vignette Collection, Kimpton® (in the U.S.) and Hotel Indigo®</a:t>
            </a:r>
            <a:endParaRPr sz="1100">
              <a:latin typeface="Graphik Regular"/>
              <a:cs typeface="Graphik Regular"/>
            </a:endParaRPr>
          </a:p>
        </p:txBody>
      </p:sp>
      <p:sp>
        <p:nvSpPr>
          <p:cNvPr id="138" name="object 19">
            <a:extLst>
              <a:ext uri="{FF2B5EF4-FFF2-40B4-BE49-F238E27FC236}">
                <a16:creationId xmlns:a16="http://schemas.microsoft.com/office/drawing/2014/main" id="{58243B24-BC1D-CA1F-2416-90C7ECAE8B63}"/>
              </a:ext>
            </a:extLst>
          </p:cNvPr>
          <p:cNvSpPr txBox="1"/>
          <p:nvPr/>
        </p:nvSpPr>
        <p:spPr>
          <a:xfrm>
            <a:off x="4114800" y="5028685"/>
            <a:ext cx="3349128" cy="14568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Late check-out 2:00 pm (based on availability) </a:t>
            </a:r>
          </a:p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$ 50 USD value-added amenity</a:t>
            </a:r>
          </a:p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Upgrade to next room category (subject to availability)</a:t>
            </a:r>
          </a:p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Handwritten and personalized welcome card</a:t>
            </a:r>
          </a:p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latin typeface="Graphik Regular"/>
                <a:cs typeface="Graphik Regular"/>
              </a:rPr>
              <a:t>Bottled water and fresh fruit / snacks in room upon arrival</a:t>
            </a:r>
          </a:p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Turn down service</a:t>
            </a:r>
          </a:p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solidFill>
                  <a:srgbClr val="010202"/>
                </a:solidFill>
                <a:latin typeface="Graphik Regular"/>
                <a:cs typeface="Graphik Regular"/>
              </a:rPr>
              <a:t>VIP level added into guest profile</a:t>
            </a:r>
          </a:p>
          <a:p>
            <a:pPr marL="209550" indent="-171450"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100" spc="-25">
                <a:latin typeface="Graphik Regular"/>
                <a:cs typeface="Graphik Regular"/>
              </a:rPr>
              <a:t>Non Last Room Availability (NRLA)</a:t>
            </a:r>
            <a:endParaRPr lang="en-US" spc="-25"/>
          </a:p>
        </p:txBody>
      </p:sp>
      <p:sp>
        <p:nvSpPr>
          <p:cNvPr id="139" name="object 53">
            <a:extLst>
              <a:ext uri="{FF2B5EF4-FFF2-40B4-BE49-F238E27FC236}">
                <a16:creationId xmlns:a16="http://schemas.microsoft.com/office/drawing/2014/main" id="{E7BD0FB8-1395-B4F0-16EE-08A8F741BC45}"/>
              </a:ext>
            </a:extLst>
          </p:cNvPr>
          <p:cNvSpPr txBox="1"/>
          <p:nvPr/>
        </p:nvSpPr>
        <p:spPr>
          <a:xfrm>
            <a:off x="309029" y="7391400"/>
            <a:ext cx="25304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>
                <a:solidFill>
                  <a:srgbClr val="010202"/>
                </a:solidFill>
                <a:latin typeface="Graphik Regular"/>
                <a:cs typeface="Graphik Regular"/>
              </a:rPr>
              <a:t>Book</a:t>
            </a:r>
            <a:r>
              <a:rPr sz="1000" spc="-2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000">
                <a:solidFill>
                  <a:srgbClr val="010202"/>
                </a:solidFill>
                <a:latin typeface="Graphik Regular"/>
                <a:cs typeface="Graphik Regular"/>
              </a:rPr>
              <a:t>now</a:t>
            </a:r>
            <a:r>
              <a:rPr sz="1000" spc="-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000">
                <a:solidFill>
                  <a:srgbClr val="010202"/>
                </a:solidFill>
                <a:latin typeface="Graphik Regular"/>
                <a:cs typeface="Graphik Regular"/>
              </a:rPr>
              <a:t>through</a:t>
            </a:r>
            <a:r>
              <a:rPr sz="1000" spc="-15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000">
                <a:solidFill>
                  <a:srgbClr val="010202"/>
                </a:solidFill>
                <a:latin typeface="Graphik Regular"/>
                <a:cs typeface="Graphik Regular"/>
              </a:rPr>
              <a:t>the</a:t>
            </a:r>
            <a:r>
              <a:rPr sz="1000" spc="-1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sz="1000">
                <a:solidFill>
                  <a:srgbClr val="010202"/>
                </a:solidFill>
                <a:latin typeface="Graphik Regular"/>
                <a:cs typeface="Graphik Regular"/>
              </a:rPr>
              <a:t>following</a:t>
            </a:r>
            <a:r>
              <a:rPr sz="1000" spc="-10">
                <a:solidFill>
                  <a:srgbClr val="010202"/>
                </a:solidFill>
                <a:latin typeface="Graphik Regular"/>
                <a:cs typeface="Graphik Regular"/>
              </a:rPr>
              <a:t> channels:</a:t>
            </a:r>
            <a:endParaRPr sz="1000">
              <a:latin typeface="Graphik Regular"/>
              <a:cs typeface="Graphik Regular"/>
            </a:endParaRPr>
          </a:p>
        </p:txBody>
      </p:sp>
      <p:sp>
        <p:nvSpPr>
          <p:cNvPr id="140" name="object 53">
            <a:extLst>
              <a:ext uri="{FF2B5EF4-FFF2-40B4-BE49-F238E27FC236}">
                <a16:creationId xmlns:a16="http://schemas.microsoft.com/office/drawing/2014/main" id="{791A9BB3-57D4-2932-41AF-0FBC91A5758E}"/>
              </a:ext>
            </a:extLst>
          </p:cNvPr>
          <p:cNvSpPr txBox="1"/>
          <p:nvPr/>
        </p:nvSpPr>
        <p:spPr>
          <a:xfrm>
            <a:off x="333400" y="7654236"/>
            <a:ext cx="25304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latin typeface="Graphik-Medium"/>
                <a:cs typeface="Graphik-Medium"/>
              </a:rPr>
              <a:t>Travel Edge </a:t>
            </a:r>
            <a:r>
              <a:rPr lang="en-US" sz="1000" dirty="0" err="1">
                <a:latin typeface="Graphik-Medium"/>
                <a:cs typeface="Graphik-Medium"/>
              </a:rPr>
              <a:t>LuxLife</a:t>
            </a:r>
            <a:r>
              <a:rPr lang="en-US" sz="1000" dirty="0">
                <a:latin typeface="Graphik-Medium"/>
                <a:cs typeface="Graphik-Medium"/>
              </a:rPr>
              <a:t> Program</a:t>
            </a:r>
            <a:endParaRPr sz="1000" dirty="0">
              <a:latin typeface="Graphik-Medium"/>
              <a:cs typeface="Graphik-Medium"/>
            </a:endParaRPr>
          </a:p>
        </p:txBody>
      </p:sp>
      <p:sp>
        <p:nvSpPr>
          <p:cNvPr id="141" name="object 53">
            <a:extLst>
              <a:ext uri="{FF2B5EF4-FFF2-40B4-BE49-F238E27FC236}">
                <a16:creationId xmlns:a16="http://schemas.microsoft.com/office/drawing/2014/main" id="{467ED27C-A26E-B5DD-30F3-2CEF25C22C52}"/>
              </a:ext>
            </a:extLst>
          </p:cNvPr>
          <p:cNvSpPr txBox="1"/>
          <p:nvPr/>
        </p:nvSpPr>
        <p:spPr>
          <a:xfrm>
            <a:off x="821726" y="7973348"/>
            <a:ext cx="25304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>
                <a:latin typeface="Graphik-Medium"/>
                <a:cs typeface="Graphik-Medium"/>
              </a:rPr>
              <a:t>In the GDS:</a:t>
            </a:r>
            <a:endParaRPr sz="1000">
              <a:latin typeface="Graphik-Medium"/>
              <a:cs typeface="Graphik-Medium"/>
            </a:endParaRPr>
          </a:p>
        </p:txBody>
      </p:sp>
      <p:sp>
        <p:nvSpPr>
          <p:cNvPr id="142" name="object 49">
            <a:extLst>
              <a:ext uri="{FF2B5EF4-FFF2-40B4-BE49-F238E27FC236}">
                <a16:creationId xmlns:a16="http://schemas.microsoft.com/office/drawing/2014/main" id="{C4CDCF36-8886-603B-1E92-CFCD26F107CD}"/>
              </a:ext>
            </a:extLst>
          </p:cNvPr>
          <p:cNvSpPr txBox="1"/>
          <p:nvPr/>
        </p:nvSpPr>
        <p:spPr>
          <a:xfrm>
            <a:off x="835661" y="9040148"/>
            <a:ext cx="1983739" cy="21223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en-US" sz="1000">
                <a:solidFill>
                  <a:srgbClr val="010202"/>
                </a:solidFill>
                <a:latin typeface="Graphik-Medium"/>
                <a:cs typeface="Graphik-Medium"/>
              </a:rPr>
              <a:t>Direct to the hotel</a:t>
            </a:r>
            <a:endParaRPr sz="1000">
              <a:latin typeface="Graphik-Medium"/>
              <a:cs typeface="Graphik-Medium"/>
            </a:endParaRPr>
          </a:p>
        </p:txBody>
      </p:sp>
      <p:pic>
        <p:nvPicPr>
          <p:cNvPr id="143" name="Picture 142" descr="A computer scree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2395CC9-8063-7AA5-8F4A-8E35DDAB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8" y="8555295"/>
            <a:ext cx="256253" cy="256253"/>
          </a:xfrm>
          <a:prstGeom prst="rect">
            <a:avLst/>
          </a:prstGeom>
        </p:spPr>
      </p:pic>
      <p:pic>
        <p:nvPicPr>
          <p:cNvPr id="144" name="Picture 143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4A7BE126-7FB3-BB2B-3A64-6D212E456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8" y="9040148"/>
            <a:ext cx="256252" cy="256252"/>
          </a:xfrm>
          <a:prstGeom prst="rect">
            <a:avLst/>
          </a:prstGeom>
        </p:spPr>
      </p:pic>
      <p:pic>
        <p:nvPicPr>
          <p:cNvPr id="145" name="Picture 14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1092657B-F2FF-413C-3DBB-0B668FC9F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9" y="7995586"/>
            <a:ext cx="282562" cy="282562"/>
          </a:xfrm>
          <a:prstGeom prst="rect">
            <a:avLst/>
          </a:prstGeom>
        </p:spPr>
      </p:pic>
      <p:sp>
        <p:nvSpPr>
          <p:cNvPr id="2" name="object 47">
            <a:extLst>
              <a:ext uri="{FF2B5EF4-FFF2-40B4-BE49-F238E27FC236}">
                <a16:creationId xmlns:a16="http://schemas.microsoft.com/office/drawing/2014/main" id="{18457734-AEC1-F55E-D0B3-5EFA77E61A0D}"/>
              </a:ext>
            </a:extLst>
          </p:cNvPr>
          <p:cNvSpPr txBox="1"/>
          <p:nvPr/>
        </p:nvSpPr>
        <p:spPr>
          <a:xfrm>
            <a:off x="2086963" y="8216791"/>
            <a:ext cx="17966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010202"/>
                </a:solidFill>
                <a:latin typeface="Graphik Regular"/>
                <a:cs typeface="Graphik Regular"/>
              </a:rPr>
              <a:t>AMADEUS:</a:t>
            </a:r>
            <a:r>
              <a:rPr lang="en-US" sz="1000" spc="28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000" spc="-37" dirty="0">
                <a:solidFill>
                  <a:srgbClr val="010202"/>
                </a:solidFill>
                <a:latin typeface="Graphik-Medium"/>
                <a:cs typeface="Graphik Regular"/>
              </a:rPr>
              <a:t>3TD</a:t>
            </a:r>
            <a:endParaRPr sz="1000" dirty="0">
              <a:latin typeface="Graphik-Medium"/>
              <a:cs typeface="Graphik-Medium"/>
            </a:endParaRPr>
          </a:p>
        </p:txBody>
      </p:sp>
      <p:sp>
        <p:nvSpPr>
          <p:cNvPr id="3" name="object 47">
            <a:extLst>
              <a:ext uri="{FF2B5EF4-FFF2-40B4-BE49-F238E27FC236}">
                <a16:creationId xmlns:a16="http://schemas.microsoft.com/office/drawing/2014/main" id="{56941CD7-03F7-8A5E-6D27-29B94281AD91}"/>
              </a:ext>
            </a:extLst>
          </p:cNvPr>
          <p:cNvSpPr txBox="1"/>
          <p:nvPr/>
        </p:nvSpPr>
        <p:spPr>
          <a:xfrm>
            <a:off x="3657600" y="8213383"/>
            <a:ext cx="17966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010202"/>
                </a:solidFill>
                <a:latin typeface="Graphik Regular"/>
                <a:cs typeface="Graphik Regular"/>
              </a:rPr>
              <a:t>WORLDSPAN:</a:t>
            </a:r>
            <a:r>
              <a:rPr lang="en-US" sz="1000" spc="28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000" spc="-37" dirty="0">
                <a:solidFill>
                  <a:srgbClr val="010202"/>
                </a:solidFill>
                <a:latin typeface="Graphik-Medium"/>
                <a:cs typeface="Graphik Regular"/>
              </a:rPr>
              <a:t>3TD</a:t>
            </a:r>
            <a:endParaRPr sz="1000" dirty="0">
              <a:latin typeface="Graphik-Medium"/>
              <a:cs typeface="Graphik-Medium"/>
            </a:endParaRPr>
          </a:p>
        </p:txBody>
      </p:sp>
      <p:sp>
        <p:nvSpPr>
          <p:cNvPr id="4" name="object 47">
            <a:extLst>
              <a:ext uri="{FF2B5EF4-FFF2-40B4-BE49-F238E27FC236}">
                <a16:creationId xmlns:a16="http://schemas.microsoft.com/office/drawing/2014/main" id="{2727799D-22CB-4FC8-D60C-8B978D70D8CE}"/>
              </a:ext>
            </a:extLst>
          </p:cNvPr>
          <p:cNvSpPr txBox="1"/>
          <p:nvPr/>
        </p:nvSpPr>
        <p:spPr>
          <a:xfrm>
            <a:off x="5376025" y="8213383"/>
            <a:ext cx="17966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010202"/>
                </a:solidFill>
                <a:latin typeface="Graphik Regular"/>
                <a:cs typeface="Graphik Regular"/>
              </a:rPr>
              <a:t>APOLLO / GALILEO:</a:t>
            </a:r>
            <a:r>
              <a:rPr lang="en-US" sz="1000" spc="285" dirty="0">
                <a:solidFill>
                  <a:srgbClr val="010202"/>
                </a:solidFill>
                <a:latin typeface="Graphik Regular"/>
                <a:cs typeface="Graphik Regular"/>
              </a:rPr>
              <a:t> </a:t>
            </a:r>
            <a:r>
              <a:rPr lang="en-US" sz="1000" spc="-37" dirty="0">
                <a:solidFill>
                  <a:srgbClr val="010202"/>
                </a:solidFill>
                <a:latin typeface="Graphik-Medium"/>
                <a:cs typeface="Graphik Regular"/>
              </a:rPr>
              <a:t>T3D</a:t>
            </a:r>
            <a:endParaRPr sz="1000" dirty="0">
              <a:latin typeface="Graphik-Medium"/>
              <a:cs typeface="Graphik-Medium"/>
            </a:endParaRPr>
          </a:p>
        </p:txBody>
      </p:sp>
      <p:pic>
        <p:nvPicPr>
          <p:cNvPr id="5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BC1A185-BD13-7886-CD8C-EAC259F54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722" y="90317"/>
            <a:ext cx="2266379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A building with palm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2410404-EB3A-F29A-1972-FF95EF0E1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>
            <a:fillRect/>
          </a:stretch>
        </p:blipFill>
        <p:spPr/>
      </p:pic>
      <p:pic>
        <p:nvPicPr>
          <p:cNvPr id="34" name="Picture Placeholder 33" descr="A picture containing outdoor, cloud, sky, water&#10;&#10;Description automatically generated">
            <a:extLst>
              <a:ext uri="{FF2B5EF4-FFF2-40B4-BE49-F238E27FC236}">
                <a16:creationId xmlns:a16="http://schemas.microsoft.com/office/drawing/2014/main" id="{90C853B5-79A6-F1CF-F9C9-2B9C2296DD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6226"/>
          <a:stretch>
            <a:fillRect/>
          </a:stretch>
        </p:blipFill>
        <p:spPr/>
      </p:pic>
      <p:pic>
        <p:nvPicPr>
          <p:cNvPr id="36" name="Picture Placeholder 35" descr="A picture containing cloud, tree, sky, outdoor&#10;&#10;Description automatically generated">
            <a:extLst>
              <a:ext uri="{FF2B5EF4-FFF2-40B4-BE49-F238E27FC236}">
                <a16:creationId xmlns:a16="http://schemas.microsoft.com/office/drawing/2014/main" id="{21A7A40A-711C-12AF-CCEC-FA23FFB193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6972"/>
          <a:stretch>
            <a:fillRect/>
          </a:stretch>
        </p:blipFill>
        <p:spPr/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A0AFFD32-CD19-F7CD-6294-7C05554D1453}"/>
              </a:ext>
            </a:extLst>
          </p:cNvPr>
          <p:cNvSpPr txBox="1"/>
          <p:nvPr/>
        </p:nvSpPr>
        <p:spPr>
          <a:xfrm>
            <a:off x="168709" y="76051"/>
            <a:ext cx="18395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IHG®</a:t>
            </a: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Luxury</a:t>
            </a: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Collection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062D12AA-F62C-D3C2-4B68-49FF0620B478}"/>
              </a:ext>
            </a:extLst>
          </p:cNvPr>
          <p:cNvSpPr txBox="1"/>
          <p:nvPr/>
        </p:nvSpPr>
        <p:spPr>
          <a:xfrm>
            <a:off x="221667" y="5268239"/>
            <a:ext cx="26612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IHG®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 Lifestyle Collect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ion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EC57B919-63CB-B4B2-74FD-74E9466FF72E}"/>
              </a:ext>
            </a:extLst>
          </p:cNvPr>
          <p:cNvSpPr txBox="1"/>
          <p:nvPr/>
        </p:nvSpPr>
        <p:spPr>
          <a:xfrm>
            <a:off x="5620115" y="4865856"/>
            <a:ext cx="194437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InterContinental® Bora Bora Resort Thalasso Spa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Light"/>
              <a:cs typeface="Graphik-Light"/>
            </a:endParaRPr>
          </a:p>
        </p:txBody>
      </p:sp>
      <p:sp>
        <p:nvSpPr>
          <p:cNvPr id="8" name="object 38">
            <a:extLst>
              <a:ext uri="{FF2B5EF4-FFF2-40B4-BE49-F238E27FC236}">
                <a16:creationId xmlns:a16="http://schemas.microsoft.com/office/drawing/2014/main" id="{7738573B-6B69-4461-8207-08BA92F2EF5B}"/>
              </a:ext>
            </a:extLst>
          </p:cNvPr>
          <p:cNvSpPr txBox="1"/>
          <p:nvPr/>
        </p:nvSpPr>
        <p:spPr>
          <a:xfrm>
            <a:off x="6147383" y="2262365"/>
            <a:ext cx="134388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Carlton Cannes, a Regent® hotel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Light"/>
              <a:cs typeface="Graphik-Light"/>
            </a:endParaRPr>
          </a:p>
        </p:txBody>
      </p:sp>
      <p:grpSp>
        <p:nvGrpSpPr>
          <p:cNvPr id="9" name="object 39">
            <a:extLst>
              <a:ext uri="{FF2B5EF4-FFF2-40B4-BE49-F238E27FC236}">
                <a16:creationId xmlns:a16="http://schemas.microsoft.com/office/drawing/2014/main" id="{16956774-56E8-C191-8424-C26112792CB6}"/>
              </a:ext>
            </a:extLst>
          </p:cNvPr>
          <p:cNvGrpSpPr/>
          <p:nvPr/>
        </p:nvGrpSpPr>
        <p:grpSpPr>
          <a:xfrm>
            <a:off x="323850" y="5229889"/>
            <a:ext cx="7124700" cy="26034"/>
            <a:chOff x="323850" y="5132482"/>
            <a:chExt cx="7124700" cy="26034"/>
          </a:xfrm>
        </p:grpSpPr>
        <p:sp>
          <p:nvSpPr>
            <p:cNvPr id="10" name="object 40">
              <a:extLst>
                <a:ext uri="{FF2B5EF4-FFF2-40B4-BE49-F238E27FC236}">
                  <a16:creationId xmlns:a16="http://schemas.microsoft.com/office/drawing/2014/main" id="{A443A45E-786A-2CD9-CF53-0CEEE588B5BB}"/>
                </a:ext>
              </a:extLst>
            </p:cNvPr>
            <p:cNvSpPr/>
            <p:nvPr/>
          </p:nvSpPr>
          <p:spPr>
            <a:xfrm>
              <a:off x="330200" y="5138832"/>
              <a:ext cx="7112000" cy="13335"/>
            </a:xfrm>
            <a:custGeom>
              <a:avLst/>
              <a:gdLst/>
              <a:ahLst/>
              <a:cxnLst/>
              <a:rect l="l" t="t" r="r" b="b"/>
              <a:pathLst>
                <a:path w="7112000" h="13335">
                  <a:moveTo>
                    <a:pt x="0" y="0"/>
                  </a:moveTo>
                  <a:lnTo>
                    <a:pt x="7112000" y="12750"/>
                  </a:lnTo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41">
              <a:extLst>
                <a:ext uri="{FF2B5EF4-FFF2-40B4-BE49-F238E27FC236}">
                  <a16:creationId xmlns:a16="http://schemas.microsoft.com/office/drawing/2014/main" id="{666381B4-D73C-6389-EC31-8AAD8CAAFFC1}"/>
                </a:ext>
              </a:extLst>
            </p:cNvPr>
            <p:cNvSpPr/>
            <p:nvPr/>
          </p:nvSpPr>
          <p:spPr>
            <a:xfrm>
              <a:off x="330200" y="5138832"/>
              <a:ext cx="7112000" cy="13335"/>
            </a:xfrm>
            <a:custGeom>
              <a:avLst/>
              <a:gdLst/>
              <a:ahLst/>
              <a:cxnLst/>
              <a:rect l="l" t="t" r="r" b="b"/>
              <a:pathLst>
                <a:path w="7112000" h="13335">
                  <a:moveTo>
                    <a:pt x="0" y="0"/>
                  </a:moveTo>
                  <a:lnTo>
                    <a:pt x="7112000" y="12750"/>
                  </a:lnTo>
                </a:path>
              </a:pathLst>
            </a:custGeom>
            <a:ln w="12700">
              <a:solidFill>
                <a:srgbClr val="C2C7C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42">
            <a:extLst>
              <a:ext uri="{FF2B5EF4-FFF2-40B4-BE49-F238E27FC236}">
                <a16:creationId xmlns:a16="http://schemas.microsoft.com/office/drawing/2014/main" id="{2F241A09-0F1C-EAA6-0043-F55A51E5BBDF}"/>
              </a:ext>
            </a:extLst>
          </p:cNvPr>
          <p:cNvSpPr txBox="1"/>
          <p:nvPr/>
        </p:nvSpPr>
        <p:spPr>
          <a:xfrm>
            <a:off x="6147383" y="8053550"/>
            <a:ext cx="142963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Hotel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Indigo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®</a:t>
            </a: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Bali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 Seminyak</a:t>
            </a: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Light"/>
                <a:cs typeface="Graphik-Light"/>
              </a:rPr>
              <a:t>Beach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Light"/>
              <a:cs typeface="Graphik-Light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AA0A5A3A-C1AF-A518-E3ED-8521B12BC967}"/>
              </a:ext>
            </a:extLst>
          </p:cNvPr>
          <p:cNvSpPr txBox="1"/>
          <p:nvPr/>
        </p:nvSpPr>
        <p:spPr>
          <a:xfrm>
            <a:off x="176973" y="343453"/>
            <a:ext cx="134388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Regent® Hotels &amp; Resorts</a:t>
            </a: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0B1A6B66-3C82-D173-44AB-51257F3843C5}"/>
              </a:ext>
            </a:extLst>
          </p:cNvPr>
          <p:cNvSpPr txBox="1"/>
          <p:nvPr/>
        </p:nvSpPr>
        <p:spPr>
          <a:xfrm>
            <a:off x="221666" y="520939"/>
            <a:ext cx="1343889" cy="902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Beijing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Berlin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Carlton Cannes 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Hong Kong 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Phu Quoc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Porto Montenegro 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Shanghai Pudong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Taipei</a:t>
            </a: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318497A3-F920-6751-8A16-695303F6690E}"/>
              </a:ext>
            </a:extLst>
          </p:cNvPr>
          <p:cNvSpPr txBox="1"/>
          <p:nvPr/>
        </p:nvSpPr>
        <p:spPr>
          <a:xfrm>
            <a:off x="176973" y="1447402"/>
            <a:ext cx="114993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InterContinental® Hotels &amp; Resorts</a:t>
            </a: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F40D8EF4-22D4-7D89-3988-881334059F2A}"/>
              </a:ext>
            </a:extLst>
          </p:cNvPr>
          <p:cNvSpPr txBox="1"/>
          <p:nvPr/>
        </p:nvSpPr>
        <p:spPr>
          <a:xfrm>
            <a:off x="217493" y="1766160"/>
            <a:ext cx="1627356" cy="33855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Al Ahsa​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Amman (Jordan)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Amstel Amsterdam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Ana Beppu Resort &amp; Spa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Ana Ishigaki Resort​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Ana The Strings Tokyo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Ana Tokyo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Athenaeum Athens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Athénée Palace Bucharest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Bahrain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Bali Resort 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Bangkok Sukhumvit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Barcelona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Beijing Sanlitun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Bora Bora Resort &amp; Spa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Bordeaux - Le Grand Hotel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Boston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Buckhead Atlanta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Cartagena De Indias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Cascais-Estoril​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Chennai Mahabalipuram Resort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Chiang Mai The Mae Ping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Chicago Magnificent Mile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Costa Rica At Multiplaza Mall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Danang Sun Peninsula Resort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David Tel Aviv​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Dhaka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Doha​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Doha - The City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Dominica Cabrits Resort &amp; Spa</a:t>
            </a: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8E3312CA-5C59-EF2F-BAF4-6B8FF7330924}"/>
              </a:ext>
            </a:extLst>
          </p:cNvPr>
          <p:cNvSpPr txBox="1"/>
          <p:nvPr/>
        </p:nvSpPr>
        <p:spPr>
          <a:xfrm>
            <a:off x="1795967" y="428214"/>
            <a:ext cx="1343889" cy="46269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Dubai - Festival City​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Dubai Marina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Dublin​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Edinburgh The George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Fiji Golf Resort &amp; Spa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Fujairah Resort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Geneve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Grand Seoul Parnas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Hayman Island Resort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Hua Hin Resort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Istanbul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Kaohsiung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Khao Yai Resort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Koh Samui Resort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Kyiv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Lisbon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Ljubljana​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London Park Lane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Los Angeles Downtown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Lyon - Hotel Dieu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Madrid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Maldives Maamunagau Resort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Malta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Marseille - Hotel Dieu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Melbourne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Miami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Minneapolis - St. Paul Airport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Muscat​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Nanjing​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New York Barclay​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New York Times Square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Osaka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Paris - Le Grand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Paris – Champs-Elysées Etoile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Pattaya Resort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Perth City Centre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Phu Quoc Long Beach Resort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Phuket Resort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Porto - Palacio Das Cardosas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Presidente Cancun Resort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Presidente Cozumel Resort </a:t>
            </a: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81A37D0B-9F6A-B089-7573-D7467941C9D1}"/>
              </a:ext>
            </a:extLst>
          </p:cNvPr>
          <p:cNvSpPr txBox="1"/>
          <p:nvPr/>
        </p:nvSpPr>
        <p:spPr>
          <a:xfrm>
            <a:off x="3279341" y="231505"/>
            <a:ext cx="1343889" cy="18056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Ras Al Khaimah Resort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Real Santo Domingo​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Rome Ambasciatori Palace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Saigon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Saigon Residences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Sanctuary Cove Resort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Shanghai Wonderland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Singapore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Singapore Robertson Quay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Sorrento Mornington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Sydney​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Sydney Double Bay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Tashkent​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The Willard Washington D.C.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Vienna​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Washington D.C. - The Wharf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459813E-D975-F9D4-6713-B94F93D9CF35}"/>
              </a:ext>
            </a:extLst>
          </p:cNvPr>
          <p:cNvSpPr txBox="1"/>
          <p:nvPr/>
        </p:nvSpPr>
        <p:spPr>
          <a:xfrm>
            <a:off x="3240161" y="2209800"/>
            <a:ext cx="134388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Kimpton®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Hotels</a:t>
            </a:r>
            <a:r>
              <a:rPr kumimoji="0" lang="en-US" sz="750" b="0" i="0" u="none" strike="noStrike" kern="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 </a:t>
            </a: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&amp;</a:t>
            </a:r>
            <a:r>
              <a:rPr kumimoji="0" lang="en-US" sz="750" b="0" i="0" u="none" strike="noStrike" kern="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 </a:t>
            </a: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Restaurants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6AFEB3B3-8D48-B2F1-580C-F657ACF4DDD1}"/>
              </a:ext>
            </a:extLst>
          </p:cNvPr>
          <p:cNvSpPr txBox="1"/>
          <p:nvPr/>
        </p:nvSpPr>
        <p:spPr>
          <a:xfrm>
            <a:off x="3295065" y="2514600"/>
            <a:ext cx="1343889" cy="203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Aluna - Tulum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Aysla - Mallorca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Blythswood Square - Glasgow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Clocktower - Manchester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Charlotte Square - Edinburgh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De Witt - Amsterdam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Epic Hotel - Miami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Fitzroy – London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Grand Roatan Resort and Spa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Kitalay - Samui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La Peer Hotel - Hollywood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Maa-Lai - Bangkok​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Margot - Sydney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Naranta - Bali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Seafire Resort - Cayman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Shinjuku - Tokyo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St. Honoré - Paris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Vividora Hotel - Barcelona</a:t>
            </a: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D35BF1DD-6605-93C6-DA34-582C1B80E283}"/>
              </a:ext>
            </a:extLst>
          </p:cNvPr>
          <p:cNvSpPr txBox="1"/>
          <p:nvPr/>
        </p:nvSpPr>
        <p:spPr>
          <a:xfrm>
            <a:off x="3237321" y="4601963"/>
            <a:ext cx="134388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Independent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98918E69-8A4A-1135-C022-75ED1282D74A}"/>
              </a:ext>
            </a:extLst>
          </p:cNvPr>
          <p:cNvSpPr txBox="1"/>
          <p:nvPr/>
        </p:nvSpPr>
        <p:spPr>
          <a:xfrm>
            <a:off x="3283328" y="4761258"/>
            <a:ext cx="1343889" cy="225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AlpenGold Hotel Davos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Grand Hotel Wien</a:t>
            </a: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B9FA46E0-AA75-6202-02F2-B401F8CB14A2}"/>
              </a:ext>
            </a:extLst>
          </p:cNvPr>
          <p:cNvSpPr txBox="1"/>
          <p:nvPr/>
        </p:nvSpPr>
        <p:spPr>
          <a:xfrm>
            <a:off x="256374" y="5545752"/>
            <a:ext cx="134388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Vignette® Collection</a:t>
            </a: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78A6AE4E-5A08-B1A9-CAD4-6B1DBB70B0FE}"/>
              </a:ext>
            </a:extLst>
          </p:cNvPr>
          <p:cNvSpPr txBox="1"/>
          <p:nvPr/>
        </p:nvSpPr>
        <p:spPr>
          <a:xfrm>
            <a:off x="255784" y="5749094"/>
            <a:ext cx="1531355" cy="6771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Convent Square Lisbon Hotel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X Brisbane Fortitude Valley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Sindhorn Midtown Hotel Bangkok 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The Halyard at Ropewalks Liverpool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Verno House Budapest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Yours Truly DC</a:t>
            </a:r>
            <a:endParaRPr kumimoji="0" lang="en-US" sz="650" b="0" i="0" u="none" strike="noStrike" kern="0" cap="none" spc="-10" normalizeH="0" baseline="0" noProof="0" dirty="0">
              <a:ln>
                <a:noFill/>
              </a:ln>
              <a:solidFill>
                <a:srgbClr val="010202"/>
              </a:solidFill>
              <a:effectLst/>
              <a:uLnTx/>
              <a:uFillTx/>
              <a:latin typeface="Graphik Regular" panose="020B0503030202060203" pitchFamily="34" charset="0"/>
              <a:cs typeface="Graphik-Medium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B4D8F616-07AC-B250-BAFB-66C5270B27E4}"/>
              </a:ext>
            </a:extLst>
          </p:cNvPr>
          <p:cNvSpPr txBox="1"/>
          <p:nvPr/>
        </p:nvSpPr>
        <p:spPr>
          <a:xfrm>
            <a:off x="255784" y="6481325"/>
            <a:ext cx="134388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Kimpton®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Hotels</a:t>
            </a:r>
            <a:r>
              <a:rPr kumimoji="0" lang="en-US" sz="750" b="0" i="0" u="none" strike="noStrike" kern="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 </a:t>
            </a: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&amp;</a:t>
            </a:r>
            <a:r>
              <a:rPr kumimoji="0" lang="en-US" sz="750" b="0" i="0" u="none" strike="noStrike" kern="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 </a:t>
            </a: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Restaurants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EF8B49B9-B2C4-1CDE-E55A-B9DB48175703}"/>
              </a:ext>
            </a:extLst>
          </p:cNvPr>
          <p:cNvSpPr txBox="1"/>
          <p:nvPr/>
        </p:nvSpPr>
        <p:spPr>
          <a:xfrm>
            <a:off x="256374" y="6770306"/>
            <a:ext cx="1343889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Aertson Hotel – Nashville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Alma Hotel – San Diego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Alton Hotel - San Francisco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Angler's Hotel - South Beach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Armory Hotel – Bozeman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Banneker Hotel - Washington DC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Canary Hotel - Santa Barbara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Cardinal Hotel - Winston-salem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Cottonwood - Omaha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Everly Hotel - Los Angeles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George Hotel - Washington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Goodland Fort Lauderdale Beach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Gray Hotel - Chicago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Harper Hotel - Fort Worth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Arras - Asheville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Eventi - New York​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Fontenot - New Orleans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Monaco - Baltimore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Monaco - Chicago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Monaco - Denver</a:t>
            </a: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63B74D66-628D-50D1-E776-149976EF8B3B}"/>
              </a:ext>
            </a:extLst>
          </p:cNvPr>
          <p:cNvSpPr txBox="1"/>
          <p:nvPr/>
        </p:nvSpPr>
        <p:spPr>
          <a:xfrm>
            <a:off x="1893432" y="5575872"/>
            <a:ext cx="1343889" cy="3259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Monaco – Philadelphia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Monaco - Pittsburgh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Monaco - Salt Lake City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Monaco - Washington DC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Palomar - Beverly Hills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Palomar - Philadelphia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Palomar - Phoenix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Palomar - South Beach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Hotel Vintage - Portland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Journeyman - Milwaukee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Lighthouse Hotel - Key West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Marlowe Hotel - Cambridge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Palladian Hotel​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Pittman Hotel - Dallas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Ridley House - Key West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Riverplace Hotel - Portland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Rowan - Palm Springs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Saint George Hotel - Toronto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Sawyer Hotel - Sacramento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Schofield Hotel - Cleveland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Shorebreak Resort - Huntington Beach​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Surfcomber Hotel - Miami Beach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Sylvan Hotel - Atlanta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Taconic Hotel - Manchester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Tryon Park Hotel - Charlotte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Vero Beach Hotel - Vero Beach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Winslow's Bungalows - Key West​</a:t>
            </a: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1A67F8FC-812C-8996-E6DB-38F0DFFD585A}"/>
              </a:ext>
            </a:extLst>
          </p:cNvPr>
          <p:cNvSpPr txBox="1"/>
          <p:nvPr/>
        </p:nvSpPr>
        <p:spPr>
          <a:xfrm>
            <a:off x="3345601" y="5447630"/>
            <a:ext cx="134388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-Medium"/>
                <a:cs typeface="Graphik-Medium"/>
              </a:rPr>
              <a:t>Hotel Indigo®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-Medium"/>
              <a:cs typeface="Graphik-Medium"/>
            </a:endParaRP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2D7E07F6-488A-C2F8-B9D0-639A259D9756}"/>
              </a:ext>
            </a:extLst>
          </p:cNvPr>
          <p:cNvSpPr txBox="1"/>
          <p:nvPr/>
        </p:nvSpPr>
        <p:spPr>
          <a:xfrm>
            <a:off x="3345601" y="5614078"/>
            <a:ext cx="1343889" cy="32726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Adelaide Markets​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Bali Seminyak Beach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Bath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Bangkok Wireless Road 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Bordeaux Centre Chartrons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Brisbane City Centre 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Cagnes-sur-mer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Dubai Downtown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Florence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Hakone Gora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Heilong Lake 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Inuyama Urakuen Garden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Jiuzhai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London - Kensington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Los Angeles Downtown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/>
                <a:cs typeface="Graphik-Medium"/>
              </a:rPr>
              <a:t>Melbourne on Flinders 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Nanjing Garden Expo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Paris - Opera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Rochester Downtown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Rome - St. George​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Seattle Everett Waterfront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Shanghai Jing'An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Shanghai On The Bund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Suzhou Grand Canal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Suzhou Yangcheng Lake​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Vancouver Dwtn - Portland Area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Venice - Sant'elena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Verona - Grand Hotel Des Arts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-1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Graphik Regular" panose="020B0503030202060203" pitchFamily="34" charset="0"/>
                <a:cs typeface="Graphik-Medium"/>
              </a:rPr>
              <a:t>Williamsburg - Brooklyn​​</a:t>
            </a:r>
          </a:p>
        </p:txBody>
      </p:sp>
      <p:pic>
        <p:nvPicPr>
          <p:cNvPr id="30" name="Picture 29" descr="A picture containing text, screenshot, black, font&#10;&#10;Description automatically generated">
            <a:extLst>
              <a:ext uri="{FF2B5EF4-FFF2-40B4-BE49-F238E27FC236}">
                <a16:creationId xmlns:a16="http://schemas.microsoft.com/office/drawing/2014/main" id="{9863216E-30E8-8782-A7C8-2D3E7C06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4" y="8961871"/>
            <a:ext cx="4067806" cy="9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9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81a779-7d3c-41f3-9da9-0b50355bd16b">
      <Terms xmlns="http://schemas.microsoft.com/office/infopath/2007/PartnerControls"/>
    </lcf76f155ced4ddcb4097134ff3c332f>
    <TaxCatchAll xmlns="16ef93e6-8777-439d-9a5b-083b26920a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A4F8CEBEAF0459D85C2FABCA6D0D0" ma:contentTypeVersion="17" ma:contentTypeDescription="Create a new document." ma:contentTypeScope="" ma:versionID="75bd3597b9f64266cb29c45048c10b83">
  <xsd:schema xmlns:xsd="http://www.w3.org/2001/XMLSchema" xmlns:xs="http://www.w3.org/2001/XMLSchema" xmlns:p="http://schemas.microsoft.com/office/2006/metadata/properties" xmlns:ns2="5781a779-7d3c-41f3-9da9-0b50355bd16b" xmlns:ns3="16ef93e6-8777-439d-9a5b-083b26920ae7" targetNamespace="http://schemas.microsoft.com/office/2006/metadata/properties" ma:root="true" ma:fieldsID="707c97514ab6e9ef49df13b1f83993fb" ns2:_="" ns3:_="">
    <xsd:import namespace="5781a779-7d3c-41f3-9da9-0b50355bd16b"/>
    <xsd:import namespace="16ef93e6-8777-439d-9a5b-083b26920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1a779-7d3c-41f3-9da9-0b50355bd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a3f799-1a95-413a-9635-5642501b37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f93e6-8777-439d-9a5b-083b26920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49e974-c116-40ac-8f19-8ed4f2c2350a}" ma:internalName="TaxCatchAll" ma:showField="CatchAllData" ma:web="16ef93e6-8777-439d-9a5b-083b26920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74FE6-65DC-4E2B-B812-D5A5842AC473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16ef93e6-8777-439d-9a5b-083b26920ae7"/>
    <ds:schemaRef ds:uri="5781a779-7d3c-41f3-9da9-0b50355bd16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729D0E-B454-4CE6-8052-A7E3A9486320}">
  <ds:schemaRefs>
    <ds:schemaRef ds:uri="16ef93e6-8777-439d-9a5b-083b26920ae7"/>
    <ds:schemaRef ds:uri="5781a779-7d3c-41f3-9da9-0b50355bd1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1606BE-5C2F-4D5A-ADD5-4D682019B5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964</Words>
  <Application>Microsoft Office PowerPoint</Application>
  <PresentationFormat>Custom</PresentationFormat>
  <Paragraphs>246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Arial,Sans-Serif</vt:lpstr>
      <vt:lpstr>Calibri</vt:lpstr>
      <vt:lpstr>Graphik Regular</vt:lpstr>
      <vt:lpstr>Graphik Wide Regular</vt:lpstr>
      <vt:lpstr>Graphik-Light</vt:lpstr>
      <vt:lpstr>Graphik-Medium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L&amp;L Program Overview Flyer February 2023</dc:title>
  <cp:lastModifiedBy>Leger, Karen</cp:lastModifiedBy>
  <cp:revision>3</cp:revision>
  <dcterms:created xsi:type="dcterms:W3CDTF">2023-05-16T15:15:53Z</dcterms:created>
  <dcterms:modified xsi:type="dcterms:W3CDTF">2023-11-14T16:13:38Z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2023-02-13T00:00:00Z</vt:filetime>
  </property>
  <property fmtid="{D5CDD505-2E9C-101B-9397-08002B2CF9AE}" pid="3" name="Creator">
    <vt:lpwstr>Adobe Illustrator 27.0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2023-05-16T00:00:00Z</vt:filetime>
  </property>
  <property fmtid="{D5CDD505-2E9C-101B-9397-08002B2CF9AE}" pid="7" name="Producer">
    <vt:lpwstr>Adobe PDF library 16.07</vt:lpwstr>
  </property>
  <property fmtid="{D5CDD505-2E9C-101B-9397-08002B2CF9AE}" pid="8" name="ContentTypeId">
    <vt:lpwstr>0x010100187A4F8CEBEAF0459D85C2FABCA6D0D0</vt:lpwstr>
  </property>
  <property fmtid="{D5CDD505-2E9C-101B-9397-08002B2CF9AE}" pid="9" name="MediaServiceImageTags">
    <vt:lpwstr/>
  </property>
</Properties>
</file>