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7"/>
  </p:notesMasterIdLst>
  <p:handoutMasterIdLst>
    <p:handoutMasterId r:id="rId28"/>
  </p:handoutMasterIdLst>
  <p:sldIdLst>
    <p:sldId id="268" r:id="rId2"/>
    <p:sldId id="292" r:id="rId3"/>
    <p:sldId id="293" r:id="rId4"/>
    <p:sldId id="307" r:id="rId5"/>
    <p:sldId id="294" r:id="rId6"/>
    <p:sldId id="278" r:id="rId7"/>
    <p:sldId id="299" r:id="rId8"/>
    <p:sldId id="269" r:id="rId9"/>
    <p:sldId id="296" r:id="rId10"/>
    <p:sldId id="270" r:id="rId11"/>
    <p:sldId id="298" r:id="rId12"/>
    <p:sldId id="285" r:id="rId13"/>
    <p:sldId id="274" r:id="rId14"/>
    <p:sldId id="301" r:id="rId15"/>
    <p:sldId id="275" r:id="rId16"/>
    <p:sldId id="257" r:id="rId17"/>
    <p:sldId id="305" r:id="rId18"/>
    <p:sldId id="262" r:id="rId19"/>
    <p:sldId id="273" r:id="rId20"/>
    <p:sldId id="302" r:id="rId21"/>
    <p:sldId id="308" r:id="rId22"/>
    <p:sldId id="283" r:id="rId23"/>
    <p:sldId id="290" r:id="rId24"/>
    <p:sldId id="289" r:id="rId25"/>
    <p:sldId id="3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979"/>
    <p:restoredTop sz="94700"/>
  </p:normalViewPr>
  <p:slideViewPr>
    <p:cSldViewPr snapToGrid="0" snapToObjects="1">
      <p:cViewPr varScale="1">
        <p:scale>
          <a:sx n="80" d="100"/>
          <a:sy n="80" d="100"/>
        </p:scale>
        <p:origin x="48" y="178"/>
      </p:cViewPr>
      <p:guideLst>
        <p:guide orient="horz" pos="2160"/>
        <p:guide pos="3840"/>
      </p:guideLst>
    </p:cSldViewPr>
  </p:slideViewPr>
  <p:notesTextViewPr>
    <p:cViewPr>
      <p:scale>
        <a:sx n="1" d="1"/>
        <a:sy n="1" d="1"/>
      </p:scale>
      <p:origin x="0" y="0"/>
    </p:cViewPr>
  </p:notesTextViewPr>
  <p:sorterViewPr>
    <p:cViewPr>
      <p:scale>
        <a:sx n="100" d="100"/>
        <a:sy n="100" d="100"/>
      </p:scale>
      <p:origin x="0" y="-4637"/>
    </p:cViewPr>
  </p:sorter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82A0E-72DD-B44D-8F96-48F90E1BC4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C3B1E2-55D4-8F47-8694-40AC1ADD93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C2028C-F17C-9546-9BE2-864E9FAE9B67}" type="datetimeFigureOut">
              <a:rPr lang="en-US" smtClean="0"/>
              <a:t>11/25/2021</a:t>
            </a:fld>
            <a:endParaRPr lang="en-US"/>
          </a:p>
        </p:txBody>
      </p:sp>
      <p:sp>
        <p:nvSpPr>
          <p:cNvPr id="4" name="Footer Placeholder 3">
            <a:extLst>
              <a:ext uri="{FF2B5EF4-FFF2-40B4-BE49-F238E27FC236}">
                <a16:creationId xmlns:a16="http://schemas.microsoft.com/office/drawing/2014/main" id="{A8953007-41D8-DC43-A559-FC976E448C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56098C-C707-7248-BBB8-9D656923BB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7855FD-7383-4C42-BA21-0CAD12D977AA}" type="slidenum">
              <a:rPr lang="en-US" smtClean="0"/>
              <a:t>‹#›</a:t>
            </a:fld>
            <a:endParaRPr lang="en-US"/>
          </a:p>
        </p:txBody>
      </p:sp>
    </p:spTree>
    <p:extLst>
      <p:ext uri="{BB962C8B-B14F-4D97-AF65-F5344CB8AC3E}">
        <p14:creationId xmlns:p14="http://schemas.microsoft.com/office/powerpoint/2010/main" val="1004709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2C878-1A31-294B-99DC-FDA3EF6F431E}"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3EEC9-565E-2B42-8D72-16572AB5DB59}" type="slidenum">
              <a:rPr lang="en-US" smtClean="0"/>
              <a:t>‹#›</a:t>
            </a:fld>
            <a:endParaRPr lang="en-US"/>
          </a:p>
        </p:txBody>
      </p:sp>
    </p:spTree>
    <p:extLst>
      <p:ext uri="{BB962C8B-B14F-4D97-AF65-F5344CB8AC3E}">
        <p14:creationId xmlns:p14="http://schemas.microsoft.com/office/powerpoint/2010/main" val="397345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9DAE5-A08E-694F-BF17-479DD1744CB9}"/>
              </a:ext>
            </a:extLst>
          </p:cNvPr>
          <p:cNvPicPr>
            <a:picLocks noChangeAspect="1"/>
          </p:cNvPicPr>
          <p:nvPr userDrawn="1"/>
        </p:nvPicPr>
        <p:blipFill>
          <a:blip r:embed="rId2"/>
          <a:stretch>
            <a:fillRect/>
          </a:stretch>
        </p:blipFill>
        <p:spPr>
          <a:xfrm>
            <a:off x="-1921541" y="-3639038"/>
            <a:ext cx="23990868" cy="16953168"/>
          </a:xfrm>
          <a:prstGeom prst="rect">
            <a:avLst/>
          </a:prstGeom>
        </p:spPr>
      </p:pic>
      <p:sp>
        <p:nvSpPr>
          <p:cNvPr id="3" name="Subtitle 2">
            <a:extLst>
              <a:ext uri="{FF2B5EF4-FFF2-40B4-BE49-F238E27FC236}">
                <a16:creationId xmlns:a16="http://schemas.microsoft.com/office/drawing/2014/main" id="{5E99DB52-9CCA-B54F-9DB5-16DF18935646}"/>
              </a:ext>
            </a:extLst>
          </p:cNvPr>
          <p:cNvSpPr>
            <a:spLocks noGrp="1"/>
          </p:cNvSpPr>
          <p:nvPr>
            <p:ph type="subTitle" idx="1" hasCustomPrompt="1"/>
          </p:nvPr>
        </p:nvSpPr>
        <p:spPr>
          <a:xfrm>
            <a:off x="498764" y="2678403"/>
            <a:ext cx="9144000" cy="884929"/>
          </a:xfrm>
        </p:spPr>
        <p:txBody>
          <a:bodyPr>
            <a:no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 if required</a:t>
            </a:r>
          </a:p>
          <a:p>
            <a:r>
              <a:rPr lang="en-US" dirty="0"/>
              <a:t>Date </a:t>
            </a:r>
          </a:p>
        </p:txBody>
      </p:sp>
      <p:sp>
        <p:nvSpPr>
          <p:cNvPr id="9" name="Title 1">
            <a:extLst>
              <a:ext uri="{FF2B5EF4-FFF2-40B4-BE49-F238E27FC236}">
                <a16:creationId xmlns:a16="http://schemas.microsoft.com/office/drawing/2014/main" id="{75420481-7B78-084D-97B5-92F1B73A4435}"/>
              </a:ext>
            </a:extLst>
          </p:cNvPr>
          <p:cNvSpPr>
            <a:spLocks noGrp="1"/>
          </p:cNvSpPr>
          <p:nvPr>
            <p:ph type="ctrTitle" hasCustomPrompt="1"/>
          </p:nvPr>
        </p:nvSpPr>
        <p:spPr>
          <a:xfrm>
            <a:off x="498764" y="907571"/>
            <a:ext cx="9144000" cy="1770832"/>
          </a:xfrm>
        </p:spPr>
        <p:txBody>
          <a:bodyPr anchor="t" anchorCtr="0">
            <a:no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Presentation title </a:t>
            </a:r>
            <a:br>
              <a:rPr lang="en-US" dirty="0"/>
            </a:br>
            <a:r>
              <a:rPr lang="en-US" dirty="0"/>
              <a:t>goes here</a:t>
            </a:r>
          </a:p>
        </p:txBody>
      </p:sp>
      <p:pic>
        <p:nvPicPr>
          <p:cNvPr id="6" name="Picture 5">
            <a:extLst>
              <a:ext uri="{FF2B5EF4-FFF2-40B4-BE49-F238E27FC236}">
                <a16:creationId xmlns:a16="http://schemas.microsoft.com/office/drawing/2014/main" id="{38EB4EAF-7058-554B-BEF3-5D14F19167D9}"/>
              </a:ext>
            </a:extLst>
          </p:cNvPr>
          <p:cNvPicPr>
            <a:picLocks noChangeAspect="1"/>
          </p:cNvPicPr>
          <p:nvPr userDrawn="1"/>
        </p:nvPicPr>
        <p:blipFill>
          <a:blip r:embed="rId3"/>
          <a:stretch>
            <a:fillRect/>
          </a:stretch>
        </p:blipFill>
        <p:spPr>
          <a:xfrm>
            <a:off x="629396" y="6104997"/>
            <a:ext cx="2443747" cy="453479"/>
          </a:xfrm>
          <a:prstGeom prst="rect">
            <a:avLst/>
          </a:prstGeom>
        </p:spPr>
      </p:pic>
    </p:spTree>
    <p:extLst>
      <p:ext uri="{BB962C8B-B14F-4D97-AF65-F5344CB8AC3E}">
        <p14:creationId xmlns:p14="http://schemas.microsoft.com/office/powerpoint/2010/main" val="134404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3BA8-16B7-D041-95CA-ECA7BE431E2B}"/>
              </a:ext>
            </a:extLst>
          </p:cNvPr>
          <p:cNvSpPr>
            <a:spLocks noGrp="1"/>
          </p:cNvSpPr>
          <p:nvPr>
            <p:ph type="title" hasCustomPrompt="1"/>
          </p:nvPr>
        </p:nvSpPr>
        <p:spPr>
          <a:xfrm>
            <a:off x="831850" y="1709738"/>
            <a:ext cx="9637097" cy="2852737"/>
          </a:xfrm>
        </p:spPr>
        <p:txBody>
          <a:bodyPr anchor="t" anchorCtr="0">
            <a:noAutofit/>
          </a:bodyPr>
          <a:lstStyle>
            <a:lvl1pPr>
              <a:defRPr sz="9600">
                <a:solidFill>
                  <a:schemeClr val="bg1"/>
                </a:solidFill>
              </a:defRPr>
            </a:lvl1pPr>
          </a:lstStyle>
          <a:p>
            <a:r>
              <a:rPr lang="en-US" dirty="0"/>
              <a:t>Say something </a:t>
            </a:r>
            <a:br>
              <a:rPr lang="en-US" dirty="0"/>
            </a:br>
            <a:r>
              <a:rPr lang="en-US" dirty="0"/>
              <a:t>big here</a:t>
            </a:r>
          </a:p>
        </p:txBody>
      </p:sp>
    </p:spTree>
    <p:extLst>
      <p:ext uri="{BB962C8B-B14F-4D97-AF65-F5344CB8AC3E}">
        <p14:creationId xmlns:p14="http://schemas.microsoft.com/office/powerpoint/2010/main" val="385640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8F63-8009-9C42-A827-210627F0838B}"/>
              </a:ext>
            </a:extLst>
          </p:cNvPr>
          <p:cNvSpPr>
            <a:spLocks noGrp="1"/>
          </p:cNvSpPr>
          <p:nvPr>
            <p:ph type="title" hasCustomPrompt="1"/>
          </p:nvPr>
        </p:nvSpPr>
        <p:spPr>
          <a:xfrm>
            <a:off x="523646" y="402466"/>
            <a:ext cx="11152484" cy="1089529"/>
          </a:xfrm>
          <a:noFill/>
        </p:spPr>
        <p:txBody>
          <a:bodyPr wrap="none" anchor="t" anchorCtr="0">
            <a:noAutofit/>
          </a:bodyPr>
          <a:lstStyle>
            <a:lvl1pPr>
              <a:defRPr sz="3600">
                <a:solidFill>
                  <a:schemeClr val="tx2"/>
                </a:solidFill>
              </a:defRPr>
            </a:lvl1pPr>
          </a:lstStyle>
          <a:p>
            <a:r>
              <a:rPr lang="en-US" dirty="0"/>
              <a:t>Heading title goes here</a:t>
            </a:r>
          </a:p>
        </p:txBody>
      </p:sp>
      <p:pic>
        <p:nvPicPr>
          <p:cNvPr id="8" name="Picture 7">
            <a:extLst>
              <a:ext uri="{FF2B5EF4-FFF2-40B4-BE49-F238E27FC236}">
                <a16:creationId xmlns:a16="http://schemas.microsoft.com/office/drawing/2014/main" id="{8656732D-614D-064E-ABB5-E2A7F2CEA7A6}"/>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10" name="Footer Placeholder 1">
            <a:extLst>
              <a:ext uri="{FF2B5EF4-FFF2-40B4-BE49-F238E27FC236}">
                <a16:creationId xmlns:a16="http://schemas.microsoft.com/office/drawing/2014/main" id="{30B1EC04-0C41-F64D-A58E-4D4C1A3AE8EE}"/>
              </a:ext>
            </a:extLst>
          </p:cNvPr>
          <p:cNvSpPr txBox="1">
            <a:spLocks/>
          </p:cNvSpPr>
          <p:nvPr userDrawn="1"/>
        </p:nvSpPr>
        <p:spPr>
          <a:xfrm>
            <a:off x="2934450" y="6429803"/>
            <a:ext cx="6323099" cy="238557"/>
          </a:xfrm>
          <a:prstGeom prst="rect">
            <a:avLst/>
          </a:prstGeom>
        </p:spPr>
        <p:txBody>
          <a:bodyPr vert="horz" lIns="91440" tIns="45720" rIns="91440" bIns="45720" rtlCol="0" anchor="ct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53565A"/>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9D73648A-7269-284B-9779-C8EF811FA478}"/>
              </a:ext>
            </a:extLst>
          </p:cNvPr>
          <p:cNvSpPr>
            <a:spLocks noGrp="1"/>
          </p:cNvSpPr>
          <p:nvPr>
            <p:ph idx="16"/>
          </p:nvPr>
        </p:nvSpPr>
        <p:spPr>
          <a:xfrm>
            <a:off x="523646" y="1653871"/>
            <a:ext cx="11152484" cy="4508390"/>
          </a:xfrm>
        </p:spPr>
        <p:txBody>
          <a:bodyPr>
            <a:noAutofit/>
          </a:bodyPr>
          <a:lstStyle>
            <a:lvl1pPr>
              <a:buClr>
                <a:schemeClr val="bg2"/>
              </a:buClr>
              <a:defRPr>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C141F83B-EE30-794E-A832-A7B1BD8090BC}"/>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15" name="Text Placeholder 4">
            <a:extLst>
              <a:ext uri="{FF2B5EF4-FFF2-40B4-BE49-F238E27FC236}">
                <a16:creationId xmlns:a16="http://schemas.microsoft.com/office/drawing/2014/main" id="{AA7DD67D-8212-9B4F-9CCF-7E5FFCAAE973}"/>
              </a:ext>
            </a:extLst>
          </p:cNvPr>
          <p:cNvSpPr>
            <a:spLocks noGrp="1"/>
          </p:cNvSpPr>
          <p:nvPr>
            <p:ph type="body" sz="quarter" idx="14"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359577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8F63-8009-9C42-A827-210627F0838B}"/>
              </a:ext>
            </a:extLst>
          </p:cNvPr>
          <p:cNvSpPr>
            <a:spLocks noGrp="1"/>
          </p:cNvSpPr>
          <p:nvPr>
            <p:ph type="title" hasCustomPrompt="1"/>
          </p:nvPr>
        </p:nvSpPr>
        <p:spPr>
          <a:xfrm>
            <a:off x="523646" y="402466"/>
            <a:ext cx="11152484" cy="1089529"/>
          </a:xfrm>
          <a:noFill/>
        </p:spPr>
        <p:txBody>
          <a:bodyPr wrap="none" anchor="t" anchorCtr="0">
            <a:noAutofit/>
          </a:bodyPr>
          <a:lstStyle>
            <a:lvl1pPr>
              <a:defRPr sz="3600">
                <a:solidFill>
                  <a:schemeClr val="tx2"/>
                </a:solidFill>
              </a:defRPr>
            </a:lvl1pPr>
          </a:lstStyle>
          <a:p>
            <a:r>
              <a:rPr lang="en-US" dirty="0"/>
              <a:t>Heading title goes here</a:t>
            </a:r>
            <a:br>
              <a:rPr lang="en-US" dirty="0"/>
            </a:br>
            <a:endParaRPr lang="en-US" dirty="0"/>
          </a:p>
        </p:txBody>
      </p:sp>
      <p:pic>
        <p:nvPicPr>
          <p:cNvPr id="8" name="Picture 7">
            <a:extLst>
              <a:ext uri="{FF2B5EF4-FFF2-40B4-BE49-F238E27FC236}">
                <a16:creationId xmlns:a16="http://schemas.microsoft.com/office/drawing/2014/main" id="{8656732D-614D-064E-ABB5-E2A7F2CEA7A6}"/>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7" name="Content Placeholder 2">
            <a:extLst>
              <a:ext uri="{FF2B5EF4-FFF2-40B4-BE49-F238E27FC236}">
                <a16:creationId xmlns:a16="http://schemas.microsoft.com/office/drawing/2014/main" id="{AA5CD376-7F0A-3A4B-946A-7412BEAAE7AD}"/>
              </a:ext>
            </a:extLst>
          </p:cNvPr>
          <p:cNvSpPr>
            <a:spLocks noGrp="1"/>
          </p:cNvSpPr>
          <p:nvPr>
            <p:ph idx="13"/>
          </p:nvPr>
        </p:nvSpPr>
        <p:spPr>
          <a:xfrm>
            <a:off x="6096000" y="1653871"/>
            <a:ext cx="5580130" cy="4508390"/>
          </a:xfrm>
        </p:spPr>
        <p:txBody>
          <a:bodyPr>
            <a:noAutofit/>
          </a:bodyPr>
          <a:lstStyle>
            <a:lvl1pPr>
              <a:buClr>
                <a:schemeClr val="bg2"/>
              </a:buClr>
              <a:defRPr>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
            <a:extLst>
              <a:ext uri="{FF2B5EF4-FFF2-40B4-BE49-F238E27FC236}">
                <a16:creationId xmlns:a16="http://schemas.microsoft.com/office/drawing/2014/main" id="{30B1EC04-0C41-F64D-A58E-4D4C1A3AE8EE}"/>
              </a:ext>
            </a:extLst>
          </p:cNvPr>
          <p:cNvSpPr txBox="1">
            <a:spLocks/>
          </p:cNvSpPr>
          <p:nvPr userDrawn="1"/>
        </p:nvSpPr>
        <p:spPr>
          <a:xfrm>
            <a:off x="2934450" y="6429803"/>
            <a:ext cx="6323099" cy="238557"/>
          </a:xfrm>
          <a:prstGeom prst="rect">
            <a:avLst/>
          </a:prstGeom>
        </p:spPr>
        <p:txBody>
          <a:bodyPr vert="horz" lIns="91440" tIns="45720" rIns="91440" bIns="45720" rtlCol="0" anchor="ctr"/>
          <a:lstStyle>
            <a:defPPr>
              <a:defRPr lang="en-US"/>
            </a:defPPr>
            <a:lvl1pPr marL="0" algn="ctr" defTabSz="685800" rtl="0" eaLnBrk="1" latinLnBrk="0" hangingPunct="1">
              <a:defRPr sz="80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53565A"/>
              </a:solidFill>
              <a:effectLst/>
              <a:uLnTx/>
              <a:uFillTx/>
              <a:latin typeface="Arial" panose="020B0604020202020204"/>
              <a:ea typeface="+mn-ea"/>
              <a:cs typeface="+mn-cs"/>
            </a:endParaRPr>
          </a:p>
        </p:txBody>
      </p:sp>
      <p:sp>
        <p:nvSpPr>
          <p:cNvPr id="11" name="Content Placeholder 2">
            <a:extLst>
              <a:ext uri="{FF2B5EF4-FFF2-40B4-BE49-F238E27FC236}">
                <a16:creationId xmlns:a16="http://schemas.microsoft.com/office/drawing/2014/main" id="{A7460063-852B-3943-BC73-FBD63F9A7173}"/>
              </a:ext>
            </a:extLst>
          </p:cNvPr>
          <p:cNvSpPr>
            <a:spLocks noGrp="1"/>
          </p:cNvSpPr>
          <p:nvPr>
            <p:ph idx="15"/>
          </p:nvPr>
        </p:nvSpPr>
        <p:spPr>
          <a:xfrm>
            <a:off x="514248" y="1653871"/>
            <a:ext cx="5580130" cy="4508390"/>
          </a:xfrm>
        </p:spPr>
        <p:txBody>
          <a:bodyPr>
            <a:noAutofit/>
          </a:bodyPr>
          <a:lstStyle>
            <a:lvl1pPr>
              <a:buClr>
                <a:schemeClr val="bg2"/>
              </a:buClr>
              <a:defRPr>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E382D24C-126C-984D-AA87-74F1A1D0AF8C}"/>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13" name="Text Placeholder 4">
            <a:extLst>
              <a:ext uri="{FF2B5EF4-FFF2-40B4-BE49-F238E27FC236}">
                <a16:creationId xmlns:a16="http://schemas.microsoft.com/office/drawing/2014/main" id="{46663FB6-7812-B740-A006-FFB7B433FB3B}"/>
              </a:ext>
            </a:extLst>
          </p:cNvPr>
          <p:cNvSpPr>
            <a:spLocks noGrp="1"/>
          </p:cNvSpPr>
          <p:nvPr>
            <p:ph type="body" sz="quarter" idx="14"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240745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text with coloure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8F63-8009-9C42-A827-210627F0838B}"/>
              </a:ext>
            </a:extLst>
          </p:cNvPr>
          <p:cNvSpPr>
            <a:spLocks noGrp="1"/>
          </p:cNvSpPr>
          <p:nvPr>
            <p:ph type="title" hasCustomPrompt="1"/>
          </p:nvPr>
        </p:nvSpPr>
        <p:spPr>
          <a:xfrm>
            <a:off x="523646" y="402466"/>
            <a:ext cx="11046969" cy="1089529"/>
          </a:xfrm>
          <a:noFill/>
        </p:spPr>
        <p:txBody>
          <a:bodyPr wrap="none" anchor="t" anchorCtr="0">
            <a:noAutofit/>
          </a:bodyPr>
          <a:lstStyle>
            <a:lvl1pPr>
              <a:defRPr sz="3600">
                <a:solidFill>
                  <a:schemeClr val="tx2"/>
                </a:solidFill>
              </a:defRPr>
            </a:lvl1pPr>
          </a:lstStyle>
          <a:p>
            <a:r>
              <a:rPr lang="en-US" dirty="0"/>
              <a:t>Heading title goes here</a:t>
            </a:r>
            <a:br>
              <a:rPr lang="en-US" dirty="0"/>
            </a:br>
            <a:endParaRPr lang="en-US" dirty="0"/>
          </a:p>
        </p:txBody>
      </p:sp>
      <p:pic>
        <p:nvPicPr>
          <p:cNvPr id="8" name="Picture 7">
            <a:extLst>
              <a:ext uri="{FF2B5EF4-FFF2-40B4-BE49-F238E27FC236}">
                <a16:creationId xmlns:a16="http://schemas.microsoft.com/office/drawing/2014/main" id="{8656732D-614D-064E-ABB5-E2A7F2CEA7A6}"/>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19" name="Content Placeholder 2">
            <a:extLst>
              <a:ext uri="{FF2B5EF4-FFF2-40B4-BE49-F238E27FC236}">
                <a16:creationId xmlns:a16="http://schemas.microsoft.com/office/drawing/2014/main" id="{0A977113-8828-2945-AD69-9C92DE63D66F}"/>
              </a:ext>
            </a:extLst>
          </p:cNvPr>
          <p:cNvSpPr>
            <a:spLocks noGrp="1"/>
          </p:cNvSpPr>
          <p:nvPr>
            <p:ph idx="13" hasCustomPrompt="1"/>
          </p:nvPr>
        </p:nvSpPr>
        <p:spPr>
          <a:xfrm>
            <a:off x="523646" y="1658640"/>
            <a:ext cx="5810284" cy="432383"/>
          </a:xfrm>
        </p:spPr>
        <p:txBody>
          <a:bodyPr>
            <a:noAutofit/>
          </a:bodyPr>
          <a:lstStyle>
            <a:lvl1pPr marL="0" indent="0">
              <a:buClr>
                <a:schemeClr val="bg2"/>
              </a:buClr>
              <a:buNone/>
              <a:defRPr sz="2000">
                <a:solidFill>
                  <a:schemeClr val="tx2"/>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Paragraph heading in </a:t>
            </a:r>
            <a:r>
              <a:rPr lang="en-US" dirty="0" err="1"/>
              <a:t>colour</a:t>
            </a:r>
            <a:r>
              <a:rPr lang="en-US" dirty="0"/>
              <a:t> on white </a:t>
            </a:r>
            <a:r>
              <a:rPr lang="en-US" dirty="0" err="1"/>
              <a:t>bg</a:t>
            </a:r>
            <a:endParaRPr lang="en-US" dirty="0"/>
          </a:p>
        </p:txBody>
      </p:sp>
      <p:sp>
        <p:nvSpPr>
          <p:cNvPr id="20" name="Content Placeholder 2">
            <a:extLst>
              <a:ext uri="{FF2B5EF4-FFF2-40B4-BE49-F238E27FC236}">
                <a16:creationId xmlns:a16="http://schemas.microsoft.com/office/drawing/2014/main" id="{4A16B20C-465B-194E-8213-0274B73F507C}"/>
              </a:ext>
            </a:extLst>
          </p:cNvPr>
          <p:cNvSpPr>
            <a:spLocks noGrp="1"/>
          </p:cNvSpPr>
          <p:nvPr>
            <p:ph idx="14" hasCustomPrompt="1"/>
          </p:nvPr>
        </p:nvSpPr>
        <p:spPr>
          <a:xfrm>
            <a:off x="522759" y="2098109"/>
            <a:ext cx="5810286" cy="1518214"/>
          </a:xfrm>
        </p:spPr>
        <p:txBody>
          <a:bodyPr>
            <a:noAutofit/>
          </a:bodyPr>
          <a:lstStyle>
            <a:lvl1pPr marL="0" indent="0">
              <a:buClr>
                <a:schemeClr val="bg2"/>
              </a:buClr>
              <a:buNone/>
              <a:defRPr sz="2000">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r>
              <a:rPr lang="en-US" dirty="0"/>
              <a:t> </a:t>
            </a:r>
            <a:r>
              <a:rPr lang="en-US" dirty="0" err="1"/>
              <a:t>deleniti</a:t>
            </a:r>
            <a:r>
              <a:rPr lang="en-US" dirty="0"/>
              <a:t> </a:t>
            </a:r>
            <a:r>
              <a:rPr lang="en-US" dirty="0" err="1"/>
              <a:t>atque</a:t>
            </a:r>
            <a:r>
              <a:rPr lang="en-US" dirty="0"/>
              <a:t> </a:t>
            </a:r>
            <a:r>
              <a:rPr lang="en-US" dirty="0" err="1"/>
              <a:t>corrupti</a:t>
            </a:r>
            <a:r>
              <a:rPr lang="en-US" dirty="0"/>
              <a:t> quos </a:t>
            </a:r>
            <a:r>
              <a:rPr lang="en-US" dirty="0" err="1"/>
              <a:t>dolores</a:t>
            </a:r>
            <a:r>
              <a:rPr lang="en-US" dirty="0"/>
              <a:t> </a:t>
            </a:r>
            <a:br>
              <a:rPr lang="en-US" dirty="0"/>
            </a:br>
            <a:r>
              <a:rPr lang="en-US" dirty="0"/>
              <a:t>et </a:t>
            </a:r>
            <a:r>
              <a:rPr lang="en-US" dirty="0" err="1"/>
              <a:t>quas</a:t>
            </a:r>
            <a:r>
              <a:rPr lang="en-US" dirty="0"/>
              <a:t> </a:t>
            </a:r>
            <a:r>
              <a:rPr lang="en-US" dirty="0" err="1"/>
              <a:t>molestias</a:t>
            </a:r>
            <a:r>
              <a:rPr lang="en-US" dirty="0"/>
              <a:t> </a:t>
            </a:r>
            <a:r>
              <a:rPr lang="en-US" dirty="0" err="1"/>
              <a:t>excepturi</a:t>
            </a:r>
            <a:r>
              <a:rPr lang="en-US" dirty="0"/>
              <a:t> </a:t>
            </a:r>
            <a:r>
              <a:rPr lang="en-US" dirty="0" err="1"/>
              <a:t>sint</a:t>
            </a:r>
            <a:r>
              <a:rPr lang="en-US" dirty="0"/>
              <a:t> </a:t>
            </a:r>
            <a:r>
              <a:rPr lang="en-US" dirty="0" err="1"/>
              <a:t>occaecati</a:t>
            </a:r>
            <a:r>
              <a:rPr lang="en-US" dirty="0"/>
              <a:t>.</a:t>
            </a:r>
          </a:p>
        </p:txBody>
      </p:sp>
      <p:sp>
        <p:nvSpPr>
          <p:cNvPr id="21" name="Content Placeholder 2">
            <a:extLst>
              <a:ext uri="{FF2B5EF4-FFF2-40B4-BE49-F238E27FC236}">
                <a16:creationId xmlns:a16="http://schemas.microsoft.com/office/drawing/2014/main" id="{E900896A-D32C-D042-982B-0DE2AA36E6BB}"/>
              </a:ext>
            </a:extLst>
          </p:cNvPr>
          <p:cNvSpPr>
            <a:spLocks noGrp="1"/>
          </p:cNvSpPr>
          <p:nvPr>
            <p:ph idx="15" hasCustomPrompt="1"/>
          </p:nvPr>
        </p:nvSpPr>
        <p:spPr>
          <a:xfrm>
            <a:off x="523644" y="3609238"/>
            <a:ext cx="5810285" cy="432383"/>
          </a:xfrm>
        </p:spPr>
        <p:txBody>
          <a:bodyPr>
            <a:noAutofit/>
          </a:bodyPr>
          <a:lstStyle>
            <a:lvl1pPr marL="0" indent="0">
              <a:buClr>
                <a:schemeClr val="bg2"/>
              </a:buClr>
              <a:buNone/>
              <a:defRPr sz="2000">
                <a:solidFill>
                  <a:schemeClr val="bg2"/>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Second heading in </a:t>
            </a:r>
            <a:r>
              <a:rPr lang="en-US" dirty="0" err="1"/>
              <a:t>colour</a:t>
            </a:r>
            <a:r>
              <a:rPr lang="en-US" dirty="0"/>
              <a:t> on white </a:t>
            </a:r>
            <a:r>
              <a:rPr lang="en-US" dirty="0" err="1"/>
              <a:t>bg</a:t>
            </a:r>
            <a:endParaRPr lang="en-US" dirty="0"/>
          </a:p>
        </p:txBody>
      </p:sp>
      <p:sp>
        <p:nvSpPr>
          <p:cNvPr id="22" name="Content Placeholder 2">
            <a:extLst>
              <a:ext uri="{FF2B5EF4-FFF2-40B4-BE49-F238E27FC236}">
                <a16:creationId xmlns:a16="http://schemas.microsoft.com/office/drawing/2014/main" id="{E4CC4EBC-697E-7C4E-B916-12BA4979C84A}"/>
              </a:ext>
            </a:extLst>
          </p:cNvPr>
          <p:cNvSpPr>
            <a:spLocks noGrp="1"/>
          </p:cNvSpPr>
          <p:nvPr>
            <p:ph idx="16" hasCustomPrompt="1"/>
          </p:nvPr>
        </p:nvSpPr>
        <p:spPr>
          <a:xfrm>
            <a:off x="523645" y="4041621"/>
            <a:ext cx="5810286" cy="1808034"/>
          </a:xfrm>
        </p:spPr>
        <p:txBody>
          <a:bodyPr>
            <a:noAutofit/>
          </a:bodyPr>
          <a:lstStyle>
            <a:lvl1pPr marL="0" indent="0">
              <a:buClr>
                <a:schemeClr val="bg2"/>
              </a:buClr>
              <a:buNone/>
              <a:defRPr sz="2000">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a:t>
            </a:r>
          </a:p>
        </p:txBody>
      </p:sp>
      <p:sp>
        <p:nvSpPr>
          <p:cNvPr id="24" name="TextBox 23">
            <a:extLst>
              <a:ext uri="{FF2B5EF4-FFF2-40B4-BE49-F238E27FC236}">
                <a16:creationId xmlns:a16="http://schemas.microsoft.com/office/drawing/2014/main" id="{502B9F7B-2B52-C247-BBB2-F8EF9D9E22ED}"/>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25" name="Text Placeholder 4">
            <a:extLst>
              <a:ext uri="{FF2B5EF4-FFF2-40B4-BE49-F238E27FC236}">
                <a16:creationId xmlns:a16="http://schemas.microsoft.com/office/drawing/2014/main" id="{1A1DC3B3-8D2A-9D4B-99C2-5E568EAC6CDB}"/>
              </a:ext>
            </a:extLst>
          </p:cNvPr>
          <p:cNvSpPr>
            <a:spLocks noGrp="1"/>
          </p:cNvSpPr>
          <p:nvPr>
            <p:ph type="body" sz="quarter" idx="17"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3609316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coloure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8F63-8009-9C42-A827-210627F0838B}"/>
              </a:ext>
            </a:extLst>
          </p:cNvPr>
          <p:cNvSpPr>
            <a:spLocks noGrp="1"/>
          </p:cNvSpPr>
          <p:nvPr>
            <p:ph type="title" hasCustomPrompt="1"/>
          </p:nvPr>
        </p:nvSpPr>
        <p:spPr>
          <a:xfrm>
            <a:off x="523646" y="402466"/>
            <a:ext cx="11144704" cy="1089529"/>
          </a:xfrm>
          <a:noFill/>
        </p:spPr>
        <p:txBody>
          <a:bodyPr wrap="none" anchor="t" anchorCtr="0">
            <a:noAutofit/>
          </a:bodyPr>
          <a:lstStyle>
            <a:lvl1pPr>
              <a:defRPr sz="3600">
                <a:solidFill>
                  <a:schemeClr val="tx2"/>
                </a:solidFill>
              </a:defRPr>
            </a:lvl1pPr>
          </a:lstStyle>
          <a:p>
            <a:r>
              <a:rPr lang="en-US" dirty="0"/>
              <a:t>Heading title goes here</a:t>
            </a:r>
            <a:br>
              <a:rPr lang="en-US" dirty="0"/>
            </a:br>
            <a:endParaRPr lang="en-US" dirty="0"/>
          </a:p>
        </p:txBody>
      </p:sp>
      <p:pic>
        <p:nvPicPr>
          <p:cNvPr id="8" name="Picture 7">
            <a:extLst>
              <a:ext uri="{FF2B5EF4-FFF2-40B4-BE49-F238E27FC236}">
                <a16:creationId xmlns:a16="http://schemas.microsoft.com/office/drawing/2014/main" id="{8656732D-614D-064E-ABB5-E2A7F2CEA7A6}"/>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19" name="Content Placeholder 2">
            <a:extLst>
              <a:ext uri="{FF2B5EF4-FFF2-40B4-BE49-F238E27FC236}">
                <a16:creationId xmlns:a16="http://schemas.microsoft.com/office/drawing/2014/main" id="{0A977113-8828-2945-AD69-9C92DE63D66F}"/>
              </a:ext>
            </a:extLst>
          </p:cNvPr>
          <p:cNvSpPr>
            <a:spLocks noGrp="1"/>
          </p:cNvSpPr>
          <p:nvPr>
            <p:ph idx="13" hasCustomPrompt="1"/>
          </p:nvPr>
        </p:nvSpPr>
        <p:spPr>
          <a:xfrm>
            <a:off x="523646" y="1658641"/>
            <a:ext cx="5572352" cy="422952"/>
          </a:xfrm>
        </p:spPr>
        <p:txBody>
          <a:bodyPr>
            <a:noAutofit/>
          </a:bodyPr>
          <a:lstStyle>
            <a:lvl1pPr marL="0" indent="0">
              <a:buClr>
                <a:schemeClr val="bg2"/>
              </a:buClr>
              <a:buNone/>
              <a:defRPr sz="2000">
                <a:solidFill>
                  <a:schemeClr val="tx2"/>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Paragraph heading in </a:t>
            </a:r>
            <a:r>
              <a:rPr lang="en-US" dirty="0" err="1"/>
              <a:t>colour</a:t>
            </a:r>
            <a:r>
              <a:rPr lang="en-US" dirty="0"/>
              <a:t> on white </a:t>
            </a:r>
            <a:r>
              <a:rPr lang="en-US" dirty="0" err="1"/>
              <a:t>bg</a:t>
            </a:r>
            <a:endParaRPr lang="en-US" dirty="0"/>
          </a:p>
        </p:txBody>
      </p:sp>
      <p:sp>
        <p:nvSpPr>
          <p:cNvPr id="20" name="Content Placeholder 2">
            <a:extLst>
              <a:ext uri="{FF2B5EF4-FFF2-40B4-BE49-F238E27FC236}">
                <a16:creationId xmlns:a16="http://schemas.microsoft.com/office/drawing/2014/main" id="{4A16B20C-465B-194E-8213-0274B73F507C}"/>
              </a:ext>
            </a:extLst>
          </p:cNvPr>
          <p:cNvSpPr>
            <a:spLocks noGrp="1"/>
          </p:cNvSpPr>
          <p:nvPr>
            <p:ph idx="14" hasCustomPrompt="1"/>
          </p:nvPr>
        </p:nvSpPr>
        <p:spPr>
          <a:xfrm>
            <a:off x="523646" y="2091023"/>
            <a:ext cx="5572354" cy="4045825"/>
          </a:xfrm>
        </p:spPr>
        <p:txBody>
          <a:bodyPr>
            <a:noAutofit/>
          </a:bodyPr>
          <a:lstStyle>
            <a:lvl1pPr marL="342900" marR="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2000">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r>
              <a:rPr lang="en-US" dirty="0"/>
              <a:t> </a:t>
            </a:r>
            <a:r>
              <a:rPr lang="en-US" dirty="0" err="1"/>
              <a:t>deleniti</a:t>
            </a:r>
            <a:r>
              <a:rPr lang="en-US" dirty="0"/>
              <a:t> </a:t>
            </a:r>
            <a:r>
              <a:rPr lang="en-US" dirty="0" err="1"/>
              <a:t>atque</a:t>
            </a:r>
            <a:r>
              <a:rPr lang="en-US" dirty="0"/>
              <a:t> </a:t>
            </a:r>
            <a:r>
              <a:rPr lang="en-US" dirty="0" err="1"/>
              <a:t>corrupti</a:t>
            </a:r>
            <a:r>
              <a:rPr lang="en-US" dirty="0"/>
              <a:t> quos </a:t>
            </a:r>
            <a:r>
              <a:rPr lang="en-US" dirty="0" err="1"/>
              <a:t>dolores</a:t>
            </a:r>
            <a:r>
              <a:rPr lang="en-US" dirty="0"/>
              <a:t> </a:t>
            </a:r>
            <a:br>
              <a:rPr lang="en-US" dirty="0"/>
            </a:br>
            <a:r>
              <a:rPr lang="en-US" dirty="0"/>
              <a:t>et </a:t>
            </a:r>
            <a:r>
              <a:rPr lang="en-US" dirty="0" err="1"/>
              <a:t>quas</a:t>
            </a:r>
            <a:r>
              <a:rPr lang="en-US" dirty="0"/>
              <a:t> </a:t>
            </a:r>
            <a:r>
              <a:rPr lang="en-US" dirty="0" err="1"/>
              <a:t>molestias</a:t>
            </a:r>
            <a:r>
              <a:rPr lang="en-US" dirty="0"/>
              <a:t> </a:t>
            </a:r>
            <a:r>
              <a:rPr lang="en-US" dirty="0" err="1"/>
              <a:t>excepturi</a:t>
            </a:r>
            <a:r>
              <a:rPr lang="en-US" dirty="0"/>
              <a:t> </a:t>
            </a:r>
            <a:r>
              <a:rPr lang="en-US" dirty="0" err="1"/>
              <a:t>sint</a:t>
            </a:r>
            <a:r>
              <a:rPr lang="en-US" dirty="0"/>
              <a:t> </a:t>
            </a:r>
            <a:r>
              <a:rPr lang="en-US" dirty="0" err="1"/>
              <a:t>occaecati</a:t>
            </a:r>
            <a:r>
              <a:rPr lang="en-US" dirty="0"/>
              <a:t>.</a:t>
            </a:r>
          </a:p>
          <a:p>
            <a:pPr marL="342900" marR="0" lvl="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 </a:t>
            </a:r>
            <a:r>
              <a:rPr lang="en-US" dirty="0" err="1"/>
              <a:t>praesentium</a:t>
            </a:r>
            <a:r>
              <a:rPr lang="en-US" dirty="0"/>
              <a:t> </a:t>
            </a:r>
            <a:r>
              <a:rPr lang="en-US" dirty="0" err="1"/>
              <a:t>voluptatum</a:t>
            </a:r>
            <a:r>
              <a:rPr lang="en-US" dirty="0"/>
              <a:t> </a:t>
            </a:r>
            <a:r>
              <a:rPr lang="en-US" dirty="0" err="1"/>
              <a:t>deleniti</a:t>
            </a:r>
            <a:r>
              <a:rPr lang="en-US" dirty="0"/>
              <a:t> </a:t>
            </a:r>
            <a:r>
              <a:rPr lang="en-US" dirty="0" err="1"/>
              <a:t>atque</a:t>
            </a:r>
            <a:r>
              <a:rPr lang="en-US" dirty="0"/>
              <a:t> </a:t>
            </a:r>
            <a:r>
              <a:rPr lang="en-US" dirty="0" err="1"/>
              <a:t>corrupti</a:t>
            </a:r>
            <a:r>
              <a:rPr lang="en-US" dirty="0"/>
              <a:t> quos </a:t>
            </a:r>
            <a:r>
              <a:rPr lang="en-US" dirty="0" err="1"/>
              <a:t>dolores</a:t>
            </a:r>
            <a:r>
              <a:rPr lang="en-US" dirty="0"/>
              <a:t> </a:t>
            </a:r>
            <a:br>
              <a:rPr lang="en-US" dirty="0"/>
            </a:br>
            <a:r>
              <a:rPr lang="en-US" dirty="0"/>
              <a:t>et </a:t>
            </a:r>
            <a:r>
              <a:rPr lang="en-US" dirty="0" err="1"/>
              <a:t>quas</a:t>
            </a:r>
            <a:r>
              <a:rPr lang="en-US" dirty="0"/>
              <a:t> </a:t>
            </a:r>
            <a:r>
              <a:rPr lang="en-US" dirty="0" err="1"/>
              <a:t>molestias</a:t>
            </a:r>
            <a:r>
              <a:rPr lang="en-US" dirty="0"/>
              <a:t> </a:t>
            </a:r>
            <a:r>
              <a:rPr lang="en-US" dirty="0" err="1"/>
              <a:t>excepturi</a:t>
            </a:r>
            <a:r>
              <a:rPr lang="en-US" dirty="0"/>
              <a:t> </a:t>
            </a:r>
            <a:r>
              <a:rPr lang="en-US" dirty="0" err="1"/>
              <a:t>sint</a:t>
            </a:r>
            <a:r>
              <a:rPr lang="en-US" dirty="0"/>
              <a:t> </a:t>
            </a:r>
            <a:r>
              <a:rPr lang="en-US" dirty="0" err="1"/>
              <a:t>occaecati</a:t>
            </a:r>
            <a:r>
              <a:rPr lang="en-US" dirty="0"/>
              <a:t>.</a:t>
            </a:r>
          </a:p>
          <a:p>
            <a:pPr lvl="0"/>
            <a:endParaRPr lang="en-US" dirty="0"/>
          </a:p>
        </p:txBody>
      </p:sp>
      <p:sp>
        <p:nvSpPr>
          <p:cNvPr id="21" name="Content Placeholder 2">
            <a:extLst>
              <a:ext uri="{FF2B5EF4-FFF2-40B4-BE49-F238E27FC236}">
                <a16:creationId xmlns:a16="http://schemas.microsoft.com/office/drawing/2014/main" id="{E900896A-D32C-D042-982B-0DE2AA36E6BB}"/>
              </a:ext>
            </a:extLst>
          </p:cNvPr>
          <p:cNvSpPr>
            <a:spLocks noGrp="1"/>
          </p:cNvSpPr>
          <p:nvPr>
            <p:ph idx="15" hasCustomPrompt="1"/>
          </p:nvPr>
        </p:nvSpPr>
        <p:spPr>
          <a:xfrm>
            <a:off x="6096001" y="1658641"/>
            <a:ext cx="5572353" cy="422952"/>
          </a:xfrm>
        </p:spPr>
        <p:txBody>
          <a:bodyPr>
            <a:noAutofit/>
          </a:bodyPr>
          <a:lstStyle>
            <a:lvl1pPr marL="0" indent="0">
              <a:buClr>
                <a:schemeClr val="bg2"/>
              </a:buClr>
              <a:buNone/>
              <a:defRPr sz="2000">
                <a:solidFill>
                  <a:schemeClr val="bg2"/>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Second heading in </a:t>
            </a:r>
            <a:r>
              <a:rPr lang="en-US" dirty="0" err="1"/>
              <a:t>colour</a:t>
            </a:r>
            <a:r>
              <a:rPr lang="en-US" dirty="0"/>
              <a:t> on white </a:t>
            </a:r>
            <a:r>
              <a:rPr lang="en-US" dirty="0" err="1"/>
              <a:t>bg</a:t>
            </a:r>
            <a:endParaRPr lang="en-US" dirty="0"/>
          </a:p>
        </p:txBody>
      </p:sp>
      <p:sp>
        <p:nvSpPr>
          <p:cNvPr id="22" name="Content Placeholder 2">
            <a:extLst>
              <a:ext uri="{FF2B5EF4-FFF2-40B4-BE49-F238E27FC236}">
                <a16:creationId xmlns:a16="http://schemas.microsoft.com/office/drawing/2014/main" id="{E4CC4EBC-697E-7C4E-B916-12BA4979C84A}"/>
              </a:ext>
            </a:extLst>
          </p:cNvPr>
          <p:cNvSpPr>
            <a:spLocks noGrp="1"/>
          </p:cNvSpPr>
          <p:nvPr>
            <p:ph idx="16" hasCustomPrompt="1"/>
          </p:nvPr>
        </p:nvSpPr>
        <p:spPr>
          <a:xfrm>
            <a:off x="6095998" y="2091023"/>
            <a:ext cx="5572352" cy="4045825"/>
          </a:xfrm>
        </p:spPr>
        <p:txBody>
          <a:bodyPr>
            <a:noAutofit/>
          </a:bodyPr>
          <a:lstStyle>
            <a:lvl1pPr marL="342900" marR="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sz="2000">
                <a:solidFill>
                  <a:schemeClr val="tx1"/>
                </a:solidFill>
              </a:defRPr>
            </a:lvl1pPr>
            <a:lvl2pPr marL="490538" indent="-222250">
              <a:buClr>
                <a:schemeClr val="bg2"/>
              </a:buClr>
              <a:tabLst/>
              <a:defRPr>
                <a:solidFill>
                  <a:schemeClr val="tx1"/>
                </a:solidFill>
              </a:defRPr>
            </a:lvl2pPr>
            <a:lvl3pPr marL="758825" indent="-222250">
              <a:buClr>
                <a:schemeClr val="bg2"/>
              </a:buClr>
              <a:tabLst/>
              <a:defRPr>
                <a:solidFill>
                  <a:schemeClr val="tx1"/>
                </a:solidFill>
              </a:defRPr>
            </a:lvl3pPr>
            <a:lvl4pPr marL="1028700" indent="-222250">
              <a:buClr>
                <a:schemeClr val="bg2"/>
              </a:buClr>
              <a:tabLst>
                <a:tab pos="796925" algn="l"/>
              </a:tabLst>
              <a:defRPr>
                <a:solidFill>
                  <a:schemeClr val="tx1"/>
                </a:solidFill>
              </a:defRPr>
            </a:lvl4pPr>
            <a:lvl5pPr marL="1250950" indent="-222250">
              <a:buClr>
                <a:schemeClr val="bg2"/>
              </a:buClr>
              <a:tabLst/>
              <a:defRPr>
                <a:solidFill>
                  <a:schemeClr val="tx1"/>
                </a:solidFill>
              </a:defRPr>
            </a:lvl5pPr>
          </a:lstStyle>
          <a:p>
            <a:pPr lvl="0"/>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a:t>
            </a:r>
          </a:p>
          <a:p>
            <a:pPr marL="342900" marR="0" lvl="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a:t>
            </a:r>
          </a:p>
          <a:p>
            <a:pPr marL="342900" marR="0" lvl="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a:t>
            </a:r>
          </a:p>
          <a:p>
            <a:pPr marL="342900" marR="0" lvl="0" indent="-34290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Char char="•"/>
              <a:tabLst/>
              <a:defRPr/>
            </a:pPr>
            <a:r>
              <a:rPr lang="en-US" dirty="0"/>
              <a:t>At </a:t>
            </a:r>
            <a:r>
              <a:rPr lang="en-US" dirty="0" err="1"/>
              <a:t>vero</a:t>
            </a:r>
            <a:r>
              <a:rPr lang="en-US" dirty="0"/>
              <a:t> </a:t>
            </a:r>
            <a:r>
              <a:rPr lang="en-US" dirty="0" err="1"/>
              <a:t>eos</a:t>
            </a:r>
            <a:r>
              <a:rPr lang="en-US" dirty="0"/>
              <a:t> et </a:t>
            </a:r>
            <a:r>
              <a:rPr lang="en-US" dirty="0" err="1"/>
              <a:t>accusamus</a:t>
            </a:r>
            <a:r>
              <a:rPr lang="en-US" dirty="0"/>
              <a:t> et </a:t>
            </a:r>
            <a:r>
              <a:rPr lang="en-US" dirty="0" err="1"/>
              <a:t>iusto</a:t>
            </a:r>
            <a:r>
              <a:rPr lang="en-US" dirty="0"/>
              <a:t> </a:t>
            </a:r>
            <a:r>
              <a:rPr lang="en-US" dirty="0" err="1"/>
              <a:t>odio</a:t>
            </a:r>
            <a:r>
              <a:rPr lang="en-US" dirty="0"/>
              <a:t> </a:t>
            </a:r>
            <a:r>
              <a:rPr lang="en-US" dirty="0" err="1"/>
              <a:t>dignissimos</a:t>
            </a:r>
            <a:r>
              <a:rPr lang="en-US" dirty="0"/>
              <a:t> </a:t>
            </a:r>
            <a:r>
              <a:rPr lang="en-US" dirty="0" err="1"/>
              <a:t>ducimus</a:t>
            </a:r>
            <a:r>
              <a:rPr lang="en-US" dirty="0"/>
              <a:t> qui </a:t>
            </a:r>
            <a:r>
              <a:rPr lang="en-US" dirty="0" err="1"/>
              <a:t>blanditiis</a:t>
            </a:r>
            <a:r>
              <a:rPr lang="en-US" dirty="0"/>
              <a:t>.</a:t>
            </a:r>
          </a:p>
          <a:p>
            <a:pPr lvl="0"/>
            <a:endParaRPr lang="en-US" dirty="0"/>
          </a:p>
        </p:txBody>
      </p:sp>
      <p:sp>
        <p:nvSpPr>
          <p:cNvPr id="24" name="TextBox 23">
            <a:extLst>
              <a:ext uri="{FF2B5EF4-FFF2-40B4-BE49-F238E27FC236}">
                <a16:creationId xmlns:a16="http://schemas.microsoft.com/office/drawing/2014/main" id="{502B9F7B-2B52-C247-BBB2-F8EF9D9E22ED}"/>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10" name="Text Placeholder 4">
            <a:extLst>
              <a:ext uri="{FF2B5EF4-FFF2-40B4-BE49-F238E27FC236}">
                <a16:creationId xmlns:a16="http://schemas.microsoft.com/office/drawing/2014/main" id="{248E1499-1839-0F44-B9CF-18FD17BE328A}"/>
              </a:ext>
            </a:extLst>
          </p:cNvPr>
          <p:cNvSpPr>
            <a:spLocks noGrp="1"/>
          </p:cNvSpPr>
          <p:nvPr>
            <p:ph type="body" sz="quarter" idx="17"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285249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22D30-E2BE-DA44-A4FB-78F4369F19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ECBFC2E-DD99-9047-AC3D-0A5731DC48E9}"/>
              </a:ext>
            </a:extLst>
          </p:cNvPr>
          <p:cNvSpPr>
            <a:spLocks noGrp="1"/>
          </p:cNvSpPr>
          <p:nvPr>
            <p:ph type="body" sz="quarter" idx="10" hasCustomPrompt="1"/>
          </p:nvPr>
        </p:nvSpPr>
        <p:spPr>
          <a:xfrm>
            <a:off x="498474" y="828992"/>
            <a:ext cx="8797925" cy="1849411"/>
          </a:xfr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6000">
                <a:solidFill>
                  <a:schemeClr val="bg1"/>
                </a:solidFill>
              </a:defRPr>
            </a:lvl1pPr>
          </a:lstStyle>
          <a:p>
            <a:pPr lvl="0"/>
            <a:r>
              <a:rPr lang="en-IE" dirty="0"/>
              <a:t>Divider slide text goes here</a:t>
            </a:r>
          </a:p>
        </p:txBody>
      </p:sp>
    </p:spTree>
    <p:extLst>
      <p:ext uri="{BB962C8B-B14F-4D97-AF65-F5344CB8AC3E}">
        <p14:creationId xmlns:p14="http://schemas.microsoft.com/office/powerpoint/2010/main" val="21623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when printing presen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6CCF41-A91D-4F41-84DE-7D386D103EBF}"/>
              </a:ext>
            </a:extLst>
          </p:cNvPr>
          <p:cNvPicPr>
            <a:picLocks/>
          </p:cNvPicPr>
          <p:nvPr userDrawn="1"/>
        </p:nvPicPr>
        <p:blipFill rotWithShape="1">
          <a:blip r:embed="rId2"/>
          <a:srcRect/>
          <a:stretch/>
        </p:blipFill>
        <p:spPr>
          <a:xfrm>
            <a:off x="-1104512" y="-3124200"/>
            <a:ext cx="22572000" cy="16128000"/>
          </a:xfrm>
          <a:prstGeom prst="rect">
            <a:avLst/>
          </a:prstGeom>
          <a:ln>
            <a:noFill/>
          </a:ln>
        </p:spPr>
      </p:pic>
      <p:pic>
        <p:nvPicPr>
          <p:cNvPr id="6" name="Picture 5">
            <a:extLst>
              <a:ext uri="{FF2B5EF4-FFF2-40B4-BE49-F238E27FC236}">
                <a16:creationId xmlns:a16="http://schemas.microsoft.com/office/drawing/2014/main" id="{33EF6CF7-4559-8040-9A33-3E043EED154F}"/>
              </a:ext>
            </a:extLst>
          </p:cNvPr>
          <p:cNvPicPr>
            <a:picLocks noChangeAspect="1"/>
          </p:cNvPicPr>
          <p:nvPr userDrawn="1"/>
        </p:nvPicPr>
        <p:blipFill>
          <a:blip r:embed="rId3"/>
          <a:stretch>
            <a:fillRect/>
          </a:stretch>
        </p:blipFill>
        <p:spPr>
          <a:xfrm>
            <a:off x="629396" y="6221636"/>
            <a:ext cx="1815193" cy="336840"/>
          </a:xfrm>
          <a:prstGeom prst="rect">
            <a:avLst/>
          </a:prstGeom>
        </p:spPr>
      </p:pic>
      <p:sp>
        <p:nvSpPr>
          <p:cNvPr id="7" name="Text Placeholder 2">
            <a:extLst>
              <a:ext uri="{FF2B5EF4-FFF2-40B4-BE49-F238E27FC236}">
                <a16:creationId xmlns:a16="http://schemas.microsoft.com/office/drawing/2014/main" id="{EAA1062C-20FC-3343-BFAC-438C17C14ACC}"/>
              </a:ext>
            </a:extLst>
          </p:cNvPr>
          <p:cNvSpPr>
            <a:spLocks noGrp="1"/>
          </p:cNvSpPr>
          <p:nvPr>
            <p:ph type="body" sz="quarter" idx="10" hasCustomPrompt="1"/>
          </p:nvPr>
        </p:nvSpPr>
        <p:spPr>
          <a:xfrm>
            <a:off x="498764" y="907572"/>
            <a:ext cx="8541064" cy="2071298"/>
          </a:xfrm>
        </p:spPr>
        <p:txBody>
          <a:bodyPr>
            <a:noAutofit/>
          </a:bodyPr>
          <a:lstStyle>
            <a:lvl1pPr marL="0" indent="0">
              <a:buNone/>
              <a:defRPr sz="6000">
                <a:solidFill>
                  <a:srgbClr val="006272"/>
                </a:solidFill>
              </a:defRPr>
            </a:lvl1pPr>
          </a:lstStyle>
          <a:p>
            <a:r>
              <a:rPr lang="en-US" dirty="0"/>
              <a:t>Divider slide text goes here</a:t>
            </a:r>
          </a:p>
        </p:txBody>
      </p:sp>
      <p:sp>
        <p:nvSpPr>
          <p:cNvPr id="3" name="Rectangle 2">
            <a:extLst>
              <a:ext uri="{FF2B5EF4-FFF2-40B4-BE49-F238E27FC236}">
                <a16:creationId xmlns:a16="http://schemas.microsoft.com/office/drawing/2014/main" id="{4FB5FB79-225E-EF47-8072-609AE4B264AC}"/>
              </a:ext>
            </a:extLst>
          </p:cNvPr>
          <p:cNvSpPr/>
          <p:nvPr userDrawn="1"/>
        </p:nvSpPr>
        <p:spPr>
          <a:xfrm>
            <a:off x="498764" y="5920033"/>
            <a:ext cx="2169022" cy="8012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33327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in with hea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0BBD9D-EB77-6E47-A2B7-6593ED5F09BD}"/>
              </a:ext>
            </a:extLst>
          </p:cNvPr>
          <p:cNvSpPr>
            <a:spLocks noGrp="1"/>
          </p:cNvSpPr>
          <p:nvPr>
            <p:ph type="title" hasCustomPrompt="1"/>
          </p:nvPr>
        </p:nvSpPr>
        <p:spPr>
          <a:xfrm>
            <a:off x="523646" y="402466"/>
            <a:ext cx="11046969" cy="1089529"/>
          </a:xfrm>
          <a:noFill/>
        </p:spPr>
        <p:txBody>
          <a:bodyPr wrap="none" anchor="t" anchorCtr="0">
            <a:noAutofit/>
          </a:bodyPr>
          <a:lstStyle>
            <a:lvl1pPr>
              <a:defRPr sz="3600">
                <a:solidFill>
                  <a:schemeClr val="tx2"/>
                </a:solidFill>
              </a:defRPr>
            </a:lvl1pPr>
          </a:lstStyle>
          <a:p>
            <a:r>
              <a:rPr lang="en-US" dirty="0"/>
              <a:t>Heading title goes here</a:t>
            </a:r>
            <a:br>
              <a:rPr lang="en-US" dirty="0"/>
            </a:br>
            <a:endParaRPr lang="en-US" dirty="0"/>
          </a:p>
        </p:txBody>
      </p:sp>
      <p:pic>
        <p:nvPicPr>
          <p:cNvPr id="7" name="Picture 6">
            <a:extLst>
              <a:ext uri="{FF2B5EF4-FFF2-40B4-BE49-F238E27FC236}">
                <a16:creationId xmlns:a16="http://schemas.microsoft.com/office/drawing/2014/main" id="{5506170E-D858-604A-BF35-FABC12DC49A2}"/>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11" name="TextBox 10">
            <a:extLst>
              <a:ext uri="{FF2B5EF4-FFF2-40B4-BE49-F238E27FC236}">
                <a16:creationId xmlns:a16="http://schemas.microsoft.com/office/drawing/2014/main" id="{3AF44E06-1549-C14C-8667-2471CD4A3149}"/>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12" name="Text Placeholder 4">
            <a:extLst>
              <a:ext uri="{FF2B5EF4-FFF2-40B4-BE49-F238E27FC236}">
                <a16:creationId xmlns:a16="http://schemas.microsoft.com/office/drawing/2014/main" id="{45F02A01-BE59-5941-91D2-08B503C8B9F2}"/>
              </a:ext>
            </a:extLst>
          </p:cNvPr>
          <p:cNvSpPr>
            <a:spLocks noGrp="1"/>
          </p:cNvSpPr>
          <p:nvPr>
            <p:ph type="body" sz="quarter" idx="14"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3275173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 No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56F34-36DE-8547-9BF0-37565FCCDBAE}"/>
              </a:ext>
            </a:extLst>
          </p:cNvPr>
          <p:cNvPicPr>
            <a:picLocks noChangeAspect="1"/>
          </p:cNvPicPr>
          <p:nvPr userDrawn="1"/>
        </p:nvPicPr>
        <p:blipFill>
          <a:blip r:embed="rId2"/>
          <a:stretch>
            <a:fillRect/>
          </a:stretch>
        </p:blipFill>
        <p:spPr>
          <a:xfrm>
            <a:off x="629396" y="6380662"/>
            <a:ext cx="1815193" cy="336840"/>
          </a:xfrm>
          <a:prstGeom prst="rect">
            <a:avLst/>
          </a:prstGeom>
        </p:spPr>
      </p:pic>
      <p:sp>
        <p:nvSpPr>
          <p:cNvPr id="7" name="TextBox 6">
            <a:extLst>
              <a:ext uri="{FF2B5EF4-FFF2-40B4-BE49-F238E27FC236}">
                <a16:creationId xmlns:a16="http://schemas.microsoft.com/office/drawing/2014/main" id="{A958A8F7-E872-7B47-A856-D0BA25F4EC17}"/>
              </a:ext>
            </a:extLst>
          </p:cNvPr>
          <p:cNvSpPr txBox="1"/>
          <p:nvPr userDrawn="1"/>
        </p:nvSpPr>
        <p:spPr>
          <a:xfrm>
            <a:off x="10482606" y="6446317"/>
            <a:ext cx="1088009" cy="276999"/>
          </a:xfrm>
          <a:prstGeom prst="rect">
            <a:avLst/>
          </a:prstGeom>
          <a:noFill/>
        </p:spPr>
        <p:txBody>
          <a:bodyPr wrap="square" rtlCol="0">
            <a:spAutoFit/>
          </a:bodyPr>
          <a:lstStyle/>
          <a:p>
            <a:pPr algn="r"/>
            <a:fld id="{4F69EA5F-81BB-744B-AF49-5F36CD972702}" type="slidenum">
              <a:rPr lang="en-US" sz="1200" smtClean="0">
                <a:latin typeface="+mn-lt"/>
              </a:rPr>
              <a:pPr algn="r"/>
              <a:t>‹#›</a:t>
            </a:fld>
            <a:endParaRPr lang="en-US" sz="1200" dirty="0">
              <a:latin typeface="+mn-lt"/>
            </a:endParaRPr>
          </a:p>
        </p:txBody>
      </p:sp>
      <p:sp>
        <p:nvSpPr>
          <p:cNvPr id="9" name="Text Placeholder 4">
            <a:extLst>
              <a:ext uri="{FF2B5EF4-FFF2-40B4-BE49-F238E27FC236}">
                <a16:creationId xmlns:a16="http://schemas.microsoft.com/office/drawing/2014/main" id="{B271DF27-C198-324B-84C7-C0ACFDC2B419}"/>
              </a:ext>
            </a:extLst>
          </p:cNvPr>
          <p:cNvSpPr>
            <a:spLocks noGrp="1"/>
          </p:cNvSpPr>
          <p:nvPr>
            <p:ph type="body" sz="quarter" idx="14" hasCustomPrompt="1"/>
          </p:nvPr>
        </p:nvSpPr>
        <p:spPr>
          <a:xfrm>
            <a:off x="2529191" y="6410432"/>
            <a:ext cx="7130375" cy="277297"/>
          </a:xfrm>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 </a:t>
            </a:r>
          </a:p>
        </p:txBody>
      </p:sp>
    </p:spTree>
    <p:extLst>
      <p:ext uri="{BB962C8B-B14F-4D97-AF65-F5344CB8AC3E}">
        <p14:creationId xmlns:p14="http://schemas.microsoft.com/office/powerpoint/2010/main" val="230884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5F1CC-5115-F54C-B9E9-C2213DE5587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271BFA-027F-6D4B-A17F-05AC8414B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439948"/>
      </p:ext>
    </p:extLst>
  </p:cSld>
  <p:clrMap bg1="lt1" tx1="dk1" bg2="lt2" tx2="dk2" accent1="accent1" accent2="accent2" accent3="accent3" accent4="accent4" accent5="accent5" accent6="accent6" hlink="hlink" folHlink="folHlink"/>
  <p:sldLayoutIdLst>
    <p:sldLayoutId id="2147483660" r:id="rId1"/>
    <p:sldLayoutId id="2147483671" r:id="rId2"/>
    <p:sldLayoutId id="2147483669" r:id="rId3"/>
    <p:sldLayoutId id="2147483670" r:id="rId4"/>
    <p:sldLayoutId id="2147483672" r:id="rId5"/>
    <p:sldLayoutId id="2147483663" r:id="rId6"/>
    <p:sldLayoutId id="2147483673" r:id="rId7"/>
    <p:sldLayoutId id="2147483667" r:id="rId8"/>
    <p:sldLayoutId id="2147483668" r:id="rId9"/>
    <p:sldLayoutId id="2147483651" r:id="rId10"/>
  </p:sldLayoutIdLs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www.aerlingus.com/support/covid19-information/country-by-country-travel-informatio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us-attest.iag.cloud/aerlingus" TargetMode="External"/><Relationship Id="rId2" Type="http://schemas.openxmlformats.org/officeDocument/2006/relationships/hyperlink" Target="https://contact-tracing.iairgroup.com/html/us/index.html?lang=en"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F570D5-5F0D-F741-8C49-B804C0E261D7}"/>
              </a:ext>
            </a:extLst>
          </p:cNvPr>
          <p:cNvSpPr>
            <a:spLocks noGrp="1"/>
          </p:cNvSpPr>
          <p:nvPr>
            <p:ph type="subTitle" idx="1"/>
          </p:nvPr>
        </p:nvSpPr>
        <p:spPr/>
        <p:txBody>
          <a:bodyPr/>
          <a:lstStyle/>
          <a:p>
            <a:r>
              <a:rPr lang="en-US" sz="2800" dirty="0"/>
              <a:t>Overview of Products and Services</a:t>
            </a:r>
            <a:endParaRPr lang="en-US" dirty="0"/>
          </a:p>
        </p:txBody>
      </p:sp>
      <p:sp>
        <p:nvSpPr>
          <p:cNvPr id="2" name="Title 1">
            <a:extLst>
              <a:ext uri="{FF2B5EF4-FFF2-40B4-BE49-F238E27FC236}">
                <a16:creationId xmlns:a16="http://schemas.microsoft.com/office/drawing/2014/main" id="{5AD27C86-B205-484A-8262-CE5CB4D8A02A}"/>
              </a:ext>
            </a:extLst>
          </p:cNvPr>
          <p:cNvSpPr>
            <a:spLocks noGrp="1"/>
          </p:cNvSpPr>
          <p:nvPr>
            <p:ph type="ctrTitle"/>
          </p:nvPr>
        </p:nvSpPr>
        <p:spPr/>
        <p:txBody>
          <a:bodyPr/>
          <a:lstStyle/>
          <a:p>
            <a:r>
              <a:rPr lang="en-US" dirty="0"/>
              <a:t>Aer Lingus  </a:t>
            </a:r>
            <a:br>
              <a:rPr lang="en-US" dirty="0"/>
            </a:br>
            <a:endParaRPr lang="en-US" dirty="0"/>
          </a:p>
        </p:txBody>
      </p:sp>
      <p:sp>
        <p:nvSpPr>
          <p:cNvPr id="4" name="AutoShape 4" descr="Clickandgo.com Flexible Holiday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7119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1D92-C543-7B41-8B31-313B6343DE85}"/>
              </a:ext>
            </a:extLst>
          </p:cNvPr>
          <p:cNvSpPr>
            <a:spLocks noGrp="1"/>
          </p:cNvSpPr>
          <p:nvPr>
            <p:ph type="title"/>
          </p:nvPr>
        </p:nvSpPr>
        <p:spPr/>
        <p:txBody>
          <a:bodyPr/>
          <a:lstStyle/>
          <a:p>
            <a:r>
              <a:rPr lang="en-US" dirty="0"/>
              <a:t>Transatlantic: Business Class</a:t>
            </a:r>
          </a:p>
        </p:txBody>
      </p:sp>
      <p:sp>
        <p:nvSpPr>
          <p:cNvPr id="3" name="Content Placeholder 2">
            <a:extLst>
              <a:ext uri="{FF2B5EF4-FFF2-40B4-BE49-F238E27FC236}">
                <a16:creationId xmlns:a16="http://schemas.microsoft.com/office/drawing/2014/main" id="{27E20B76-4735-CC48-801A-D1503872DA6D}"/>
              </a:ext>
            </a:extLst>
          </p:cNvPr>
          <p:cNvSpPr>
            <a:spLocks noGrp="1"/>
          </p:cNvSpPr>
          <p:nvPr>
            <p:ph idx="16"/>
          </p:nvPr>
        </p:nvSpPr>
        <p:spPr>
          <a:xfrm>
            <a:off x="744872" y="1120038"/>
            <a:ext cx="5436853" cy="5335496"/>
          </a:xfrm>
        </p:spPr>
        <p:txBody>
          <a:bodyPr/>
          <a:lstStyle/>
          <a:p>
            <a:r>
              <a:rPr lang="en-US" dirty="0"/>
              <a:t>Fully lie-flat seats</a:t>
            </a:r>
          </a:p>
          <a:p>
            <a:r>
              <a:rPr lang="en-US" dirty="0"/>
              <a:t>16” HD touch screen</a:t>
            </a:r>
          </a:p>
          <a:p>
            <a:r>
              <a:rPr lang="en-US" dirty="0"/>
              <a:t>Wi-Fi onboard - with </a:t>
            </a:r>
            <a:r>
              <a:rPr lang="en-IE" dirty="0"/>
              <a:t>complimentary Wi-Fi access for 400MB of data</a:t>
            </a:r>
            <a:r>
              <a:rPr lang="en-US" dirty="0"/>
              <a:t> and mobile network on A330</a:t>
            </a:r>
          </a:p>
          <a:p>
            <a:r>
              <a:rPr lang="en-IE" dirty="0"/>
              <a:t>Premium inflight dining with the best of local cuisine and fine wines</a:t>
            </a:r>
            <a:endParaRPr lang="en-US" dirty="0"/>
          </a:p>
          <a:p>
            <a:r>
              <a:rPr lang="en-US" dirty="0"/>
              <a:t>Express meal service for those who would like to maximize their sleep</a:t>
            </a:r>
          </a:p>
          <a:p>
            <a:r>
              <a:rPr lang="en-IE" dirty="0"/>
              <a:t>Customers can check-in up to three bags with a combined weight of 63Kg as well as availing of priority check-in and boarding, as well as having lounge access, in Dublin airport the 51</a:t>
            </a:r>
            <a:r>
              <a:rPr lang="en-IE" baseline="30000" dirty="0"/>
              <a:t>st</a:t>
            </a:r>
            <a:r>
              <a:rPr lang="en-IE" dirty="0"/>
              <a:t> and Green lounge Pre-clearance in Dublin</a:t>
            </a:r>
          </a:p>
          <a:p>
            <a:endParaRPr lang="en-US" dirty="0"/>
          </a:p>
          <a:p>
            <a:pPr marL="0" indent="0">
              <a:buNone/>
            </a:pPr>
            <a:endParaRPr lang="en-US" dirty="0"/>
          </a:p>
        </p:txBody>
      </p:sp>
      <p:pic>
        <p:nvPicPr>
          <p:cNvPr id="17" name="Picture 23">
            <a:extLst>
              <a:ext uri="{FF2B5EF4-FFF2-40B4-BE49-F238E27FC236}">
                <a16:creationId xmlns:a16="http://schemas.microsoft.com/office/drawing/2014/main" id="{227B143B-CC9B-614C-89E5-62E26BED833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258060" y="4246051"/>
            <a:ext cx="2336800" cy="1388532"/>
          </a:xfrm>
          <a:prstGeom prst="rect">
            <a:avLst/>
          </a:prstGeom>
          <a:noFill/>
          <a:ln w="9525">
            <a:noFill/>
            <a:miter lim="800000"/>
            <a:headEnd/>
            <a:tailEnd/>
          </a:ln>
        </p:spPr>
      </p:pic>
      <p:sp>
        <p:nvSpPr>
          <p:cNvPr id="14" name="Rectangle 13">
            <a:extLst>
              <a:ext uri="{FF2B5EF4-FFF2-40B4-BE49-F238E27FC236}">
                <a16:creationId xmlns:a16="http://schemas.microsoft.com/office/drawing/2014/main" id="{6DFC6F07-5023-1A4A-93B6-FA7F962FD73A}"/>
              </a:ext>
            </a:extLst>
          </p:cNvPr>
          <p:cNvSpPr/>
          <p:nvPr/>
        </p:nvSpPr>
        <p:spPr>
          <a:xfrm>
            <a:off x="10068007" y="2889234"/>
            <a:ext cx="1507998" cy="804451"/>
          </a:xfrm>
          <a:prstGeom prst="rect">
            <a:avLst/>
          </a:prstGeom>
        </p:spPr>
        <p:txBody>
          <a:bodyPr wrap="square" lIns="0" tIns="0" rIns="0" bIns="0">
            <a:spAutoFit/>
          </a:bodyPr>
          <a:lstStyle/>
          <a:p>
            <a:pPr>
              <a:lnSpc>
                <a:spcPts val="1600"/>
              </a:lnSpc>
            </a:pPr>
            <a:r>
              <a:rPr lang="en-US" sz="1200" b="1" dirty="0">
                <a:solidFill>
                  <a:srgbClr val="63666A"/>
                </a:solidFill>
              </a:rPr>
              <a:t>A330-200</a:t>
            </a:r>
            <a:r>
              <a:rPr lang="en-US" sz="1200" dirty="0">
                <a:solidFill>
                  <a:srgbClr val="63666A"/>
                </a:solidFill>
              </a:rPr>
              <a:t> </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147cm</a:t>
            </a:r>
            <a:br>
              <a:rPr lang="en-US" sz="1200" dirty="0">
                <a:solidFill>
                  <a:srgbClr val="63666A"/>
                </a:solidFill>
              </a:rPr>
            </a:br>
            <a:r>
              <a:rPr lang="en-US" sz="1200" dirty="0">
                <a:solidFill>
                  <a:srgbClr val="63666A"/>
                </a:solidFill>
              </a:rPr>
              <a:t>Business: 23 </a:t>
            </a:r>
          </a:p>
        </p:txBody>
      </p:sp>
      <p:sp>
        <p:nvSpPr>
          <p:cNvPr id="19" name="Rectangle 18">
            <a:extLst>
              <a:ext uri="{FF2B5EF4-FFF2-40B4-BE49-F238E27FC236}">
                <a16:creationId xmlns:a16="http://schemas.microsoft.com/office/drawing/2014/main" id="{E59B6E94-416B-3B40-AC36-63EF944ADF11}"/>
              </a:ext>
            </a:extLst>
          </p:cNvPr>
          <p:cNvSpPr/>
          <p:nvPr/>
        </p:nvSpPr>
        <p:spPr>
          <a:xfrm>
            <a:off x="10173558" y="4546332"/>
            <a:ext cx="1532683" cy="804451"/>
          </a:xfrm>
          <a:prstGeom prst="rect">
            <a:avLst/>
          </a:prstGeom>
        </p:spPr>
        <p:txBody>
          <a:bodyPr wrap="square" lIns="0" tIns="0" rIns="0" bIns="0">
            <a:spAutoFit/>
          </a:bodyPr>
          <a:lstStyle/>
          <a:p>
            <a:pPr>
              <a:lnSpc>
                <a:spcPts val="1600"/>
              </a:lnSpc>
            </a:pPr>
            <a:r>
              <a:rPr lang="en-US" sz="1200" b="1" dirty="0">
                <a:solidFill>
                  <a:srgbClr val="63666A"/>
                </a:solidFill>
              </a:rPr>
              <a:t>A321Neo</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152cm</a:t>
            </a:r>
            <a:br>
              <a:rPr lang="en-US" sz="1200" dirty="0">
                <a:solidFill>
                  <a:srgbClr val="63666A"/>
                </a:solidFill>
              </a:rPr>
            </a:br>
            <a:r>
              <a:rPr lang="en-US" sz="1200" dirty="0">
                <a:solidFill>
                  <a:srgbClr val="63666A"/>
                </a:solidFill>
              </a:rPr>
              <a:t>Business: 16</a:t>
            </a:r>
          </a:p>
        </p:txBody>
      </p:sp>
      <p:sp>
        <p:nvSpPr>
          <p:cNvPr id="20" name="Rectangle 19">
            <a:extLst>
              <a:ext uri="{FF2B5EF4-FFF2-40B4-BE49-F238E27FC236}">
                <a16:creationId xmlns:a16="http://schemas.microsoft.com/office/drawing/2014/main" id="{31ABA440-B7CF-6848-82AF-6A23D24845DE}"/>
              </a:ext>
            </a:extLst>
          </p:cNvPr>
          <p:cNvSpPr/>
          <p:nvPr/>
        </p:nvSpPr>
        <p:spPr>
          <a:xfrm>
            <a:off x="7888005" y="2949271"/>
            <a:ext cx="1507998" cy="804451"/>
          </a:xfrm>
          <a:prstGeom prst="rect">
            <a:avLst/>
          </a:prstGeom>
        </p:spPr>
        <p:txBody>
          <a:bodyPr wrap="square" lIns="0" tIns="0" rIns="0" bIns="0">
            <a:spAutoFit/>
          </a:bodyPr>
          <a:lstStyle/>
          <a:p>
            <a:pPr>
              <a:lnSpc>
                <a:spcPts val="1600"/>
              </a:lnSpc>
            </a:pPr>
            <a:r>
              <a:rPr lang="en-US" sz="1200" b="1" dirty="0">
                <a:solidFill>
                  <a:srgbClr val="63666A"/>
                </a:solidFill>
              </a:rPr>
              <a:t>A330-300</a:t>
            </a:r>
            <a:r>
              <a:rPr lang="en-US" sz="1200" dirty="0">
                <a:solidFill>
                  <a:srgbClr val="63666A"/>
                </a:solidFill>
              </a:rPr>
              <a:t> </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147cm</a:t>
            </a:r>
            <a:br>
              <a:rPr lang="en-US" sz="1200" dirty="0">
                <a:solidFill>
                  <a:srgbClr val="63666A"/>
                </a:solidFill>
              </a:rPr>
            </a:br>
            <a:r>
              <a:rPr lang="en-US" sz="1200" dirty="0">
                <a:solidFill>
                  <a:srgbClr val="63666A"/>
                </a:solidFill>
              </a:rPr>
              <a:t>Business: 32 </a:t>
            </a:r>
          </a:p>
        </p:txBody>
      </p:sp>
      <p:pic>
        <p:nvPicPr>
          <p:cNvPr id="21" name="Picture 23">
            <a:extLst>
              <a:ext uri="{FF2B5EF4-FFF2-40B4-BE49-F238E27FC236}">
                <a16:creationId xmlns:a16="http://schemas.microsoft.com/office/drawing/2014/main" id="{C990ACC3-9A97-FF42-A70F-234305A577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55214" y="889480"/>
            <a:ext cx="2900090" cy="1789109"/>
          </a:xfrm>
          <a:prstGeom prst="rect">
            <a:avLst/>
          </a:prstGeom>
          <a:noFill/>
          <a:ln w="9525">
            <a:noFill/>
            <a:miter lim="800000"/>
            <a:headEnd/>
            <a:tailEnd/>
          </a:ln>
        </p:spPr>
      </p:pic>
      <p:pic>
        <p:nvPicPr>
          <p:cNvPr id="13" name="Picture 23">
            <a:extLst>
              <a:ext uri="{FF2B5EF4-FFF2-40B4-BE49-F238E27FC236}">
                <a16:creationId xmlns:a16="http://schemas.microsoft.com/office/drawing/2014/main" id="{A60947A9-70A7-8446-A5B2-B37FE5C997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623"/>
          <a:stretch/>
        </p:blipFill>
        <p:spPr bwMode="auto">
          <a:xfrm>
            <a:off x="9024050" y="1143675"/>
            <a:ext cx="2909337" cy="1357313"/>
          </a:xfrm>
          <a:prstGeom prst="rect">
            <a:avLst/>
          </a:prstGeom>
          <a:noFill/>
          <a:ln w="9525">
            <a:noFill/>
            <a:miter lim="800000"/>
            <a:headEnd/>
            <a:tailEnd/>
          </a:ln>
        </p:spPr>
      </p:pic>
    </p:spTree>
    <p:extLst>
      <p:ext uri="{BB962C8B-B14F-4D97-AF65-F5344CB8AC3E}">
        <p14:creationId xmlns:p14="http://schemas.microsoft.com/office/powerpoint/2010/main" val="102072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263765-E3C1-D84A-94D5-917F5788E118}"/>
              </a:ext>
            </a:extLst>
          </p:cNvPr>
          <p:cNvSpPr>
            <a:spLocks noGrp="1"/>
          </p:cNvSpPr>
          <p:nvPr>
            <p:ph type="title"/>
          </p:nvPr>
        </p:nvSpPr>
        <p:spPr/>
        <p:txBody>
          <a:bodyPr/>
          <a:lstStyle/>
          <a:p>
            <a:r>
              <a:rPr lang="en-US" dirty="0"/>
              <a:t>Aer Lingus Lounges</a:t>
            </a:r>
          </a:p>
        </p:txBody>
      </p:sp>
      <p:sp>
        <p:nvSpPr>
          <p:cNvPr id="8" name="Content Placeholder 7">
            <a:extLst>
              <a:ext uri="{FF2B5EF4-FFF2-40B4-BE49-F238E27FC236}">
                <a16:creationId xmlns:a16="http://schemas.microsoft.com/office/drawing/2014/main" id="{616216B7-7704-6645-AC53-8D1BF106A6CD}"/>
              </a:ext>
            </a:extLst>
          </p:cNvPr>
          <p:cNvSpPr>
            <a:spLocks noGrp="1"/>
          </p:cNvSpPr>
          <p:nvPr>
            <p:ph idx="15"/>
          </p:nvPr>
        </p:nvSpPr>
        <p:spPr>
          <a:xfrm>
            <a:off x="514248" y="1303500"/>
            <a:ext cx="5952504" cy="4858761"/>
          </a:xfrm>
        </p:spPr>
        <p:txBody>
          <a:bodyPr/>
          <a:lstStyle/>
          <a:p>
            <a:r>
              <a:rPr lang="en-US" sz="1800" dirty="0"/>
              <a:t>Signature lounges in Dublin, Heathrow </a:t>
            </a:r>
            <a:br>
              <a:rPr lang="en-US" sz="1800" dirty="0"/>
            </a:br>
            <a:r>
              <a:rPr lang="en-US" sz="1800" dirty="0"/>
              <a:t>and JFK</a:t>
            </a:r>
          </a:p>
          <a:p>
            <a:r>
              <a:rPr lang="en-US" sz="1800" dirty="0"/>
              <a:t>Enjoy complimentary drinks and snacks, </a:t>
            </a:r>
            <a:br>
              <a:rPr lang="en-US" sz="1800" dirty="0"/>
            </a:br>
            <a:r>
              <a:rPr lang="en-US" sz="1800" dirty="0"/>
              <a:t>as well as free Wi-Fi and unlimited PressReader access to 7,000+ digital newspapers and magazines</a:t>
            </a:r>
          </a:p>
          <a:p>
            <a:r>
              <a:rPr lang="en-US" sz="1800" dirty="0"/>
              <a:t>Order selected food and drinks from the comfort of your seat using the </a:t>
            </a:r>
            <a:r>
              <a:rPr lang="en-US" sz="1800" dirty="0" err="1"/>
              <a:t>YourMenu</a:t>
            </a:r>
            <a:r>
              <a:rPr lang="en-US" sz="1800" dirty="0"/>
              <a:t> site</a:t>
            </a:r>
          </a:p>
          <a:p>
            <a:r>
              <a:rPr lang="en-US" sz="1800" dirty="0"/>
              <a:t>Shower facilities also available</a:t>
            </a:r>
          </a:p>
          <a:p>
            <a:r>
              <a:rPr lang="en-US" sz="1800" dirty="0"/>
              <a:t>Relax in our quiet zone</a:t>
            </a:r>
          </a:p>
          <a:p>
            <a:r>
              <a:rPr lang="en-US" sz="1800" dirty="0"/>
              <a:t>Our barista serves fresh coffee between 4.15am and 7am in our Dublin lounge</a:t>
            </a:r>
          </a:p>
          <a:p>
            <a:r>
              <a:rPr lang="en-US" sz="1800" dirty="0"/>
              <a:t>Preflight dining for Business Class customers </a:t>
            </a:r>
            <a:br>
              <a:rPr lang="en-US" sz="1800" dirty="0"/>
            </a:br>
            <a:r>
              <a:rPr lang="en-US" sz="1800" dirty="0"/>
              <a:t>in JFK lounge</a:t>
            </a:r>
          </a:p>
          <a:p>
            <a:r>
              <a:rPr lang="en-IE" sz="1800" i="1" dirty="0"/>
              <a:t>Revival Lounge </a:t>
            </a:r>
            <a:r>
              <a:rPr lang="en-IE" sz="1800" dirty="0"/>
              <a:t>available in Dublin and New York (JFK) allowing transatlantic Business Class customers to refresh with a shower on arrival.</a:t>
            </a:r>
          </a:p>
          <a:p>
            <a:endParaRPr lang="en-US" sz="1800" dirty="0"/>
          </a:p>
          <a:p>
            <a:endParaRPr lang="en-US" sz="1800" dirty="0"/>
          </a:p>
        </p:txBody>
      </p:sp>
      <p:pic>
        <p:nvPicPr>
          <p:cNvPr id="10" name="Picture 9">
            <a:extLst>
              <a:ext uri="{FF2B5EF4-FFF2-40B4-BE49-F238E27FC236}">
                <a16:creationId xmlns:a16="http://schemas.microsoft.com/office/drawing/2014/main" id="{EBD03C05-2B77-CB4C-806B-E364E399E4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2000" y="3712348"/>
            <a:ext cx="4951257" cy="3144048"/>
          </a:xfrm>
          <a:prstGeom prst="rect">
            <a:avLst/>
          </a:prstGeom>
        </p:spPr>
      </p:pic>
      <p:pic>
        <p:nvPicPr>
          <p:cNvPr id="2" name="Picture 1">
            <a:extLst>
              <a:ext uri="{FF2B5EF4-FFF2-40B4-BE49-F238E27FC236}">
                <a16:creationId xmlns:a16="http://schemas.microsoft.com/office/drawing/2014/main" id="{2EA080A3-C12C-43A1-AC46-607F9AAC8017}"/>
              </a:ext>
            </a:extLst>
          </p:cNvPr>
          <p:cNvPicPr>
            <a:picLocks noChangeAspect="1"/>
          </p:cNvPicPr>
          <p:nvPr/>
        </p:nvPicPr>
        <p:blipFill>
          <a:blip r:embed="rId3"/>
          <a:stretch>
            <a:fillRect/>
          </a:stretch>
        </p:blipFill>
        <p:spPr>
          <a:xfrm>
            <a:off x="6792000" y="204537"/>
            <a:ext cx="4951257" cy="3309882"/>
          </a:xfrm>
          <a:prstGeom prst="rect">
            <a:avLst/>
          </a:prstGeom>
        </p:spPr>
      </p:pic>
    </p:spTree>
    <p:extLst>
      <p:ext uri="{BB962C8B-B14F-4D97-AF65-F5344CB8AC3E}">
        <p14:creationId xmlns:p14="http://schemas.microsoft.com/office/powerpoint/2010/main" val="382237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46" y="402466"/>
            <a:ext cx="5572354" cy="643739"/>
          </a:xfrm>
        </p:spPr>
        <p:txBody>
          <a:bodyPr/>
          <a:lstStyle/>
          <a:p>
            <a:r>
              <a:rPr lang="en-US" dirty="0"/>
              <a:t>North American Lounges</a:t>
            </a:r>
          </a:p>
        </p:txBody>
      </p:sp>
      <p:graphicFrame>
        <p:nvGraphicFramePr>
          <p:cNvPr id="5" name="Content Placeholder 4"/>
          <p:cNvGraphicFramePr>
            <a:graphicFrameLocks noGrp="1"/>
          </p:cNvGraphicFramePr>
          <p:nvPr>
            <p:ph idx="16"/>
            <p:extLst>
              <p:ext uri="{D42A27DB-BD31-4B8C-83A1-F6EECF244321}">
                <p14:modId xmlns:p14="http://schemas.microsoft.com/office/powerpoint/2010/main" val="874348779"/>
              </p:ext>
            </p:extLst>
          </p:nvPr>
        </p:nvGraphicFramePr>
        <p:xfrm>
          <a:off x="671117" y="1163653"/>
          <a:ext cx="10654020" cy="4328903"/>
        </p:xfrm>
        <a:graphic>
          <a:graphicData uri="http://schemas.openxmlformats.org/drawingml/2006/table">
            <a:tbl>
              <a:tblPr/>
              <a:tblGrid>
                <a:gridCol w="2974451">
                  <a:extLst>
                    <a:ext uri="{9D8B030D-6E8A-4147-A177-3AD203B41FA5}">
                      <a16:colId xmlns:a16="http://schemas.microsoft.com/office/drawing/2014/main" val="2308285648"/>
                    </a:ext>
                  </a:extLst>
                </a:gridCol>
                <a:gridCol w="3007895">
                  <a:extLst>
                    <a:ext uri="{9D8B030D-6E8A-4147-A177-3AD203B41FA5}">
                      <a16:colId xmlns:a16="http://schemas.microsoft.com/office/drawing/2014/main" val="1468070961"/>
                    </a:ext>
                  </a:extLst>
                </a:gridCol>
                <a:gridCol w="4671674">
                  <a:extLst>
                    <a:ext uri="{9D8B030D-6E8A-4147-A177-3AD203B41FA5}">
                      <a16:colId xmlns:a16="http://schemas.microsoft.com/office/drawing/2014/main" val="2182029841"/>
                    </a:ext>
                  </a:extLst>
                </a:gridCol>
              </a:tblGrid>
              <a:tr h="284843">
                <a:tc>
                  <a:txBody>
                    <a:bodyPr/>
                    <a:lstStyle/>
                    <a:p>
                      <a:pPr algn="l"/>
                      <a:r>
                        <a:rPr lang="en-US" sz="1400" b="1" dirty="0">
                          <a:solidFill>
                            <a:srgbClr val="2C2A29"/>
                          </a:solidFill>
                          <a:effectLst/>
                          <a:latin typeface="+mn-lt"/>
                        </a:rPr>
                        <a:t>Airport</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a:r>
                        <a:rPr lang="en-US" sz="1400" b="1" dirty="0">
                          <a:solidFill>
                            <a:srgbClr val="2C2A29"/>
                          </a:solidFill>
                          <a:effectLst/>
                          <a:latin typeface="+mn-lt"/>
                        </a:rPr>
                        <a:t>Name</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l"/>
                      <a:r>
                        <a:rPr lang="en-US" sz="1400" b="1" dirty="0">
                          <a:solidFill>
                            <a:srgbClr val="2C2A29"/>
                          </a:solidFill>
                          <a:effectLst/>
                          <a:latin typeface="+mn-lt"/>
                        </a:rPr>
                        <a:t>Location</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52757076"/>
                  </a:ext>
                </a:extLst>
              </a:tr>
              <a:tr h="301474">
                <a:tc>
                  <a:txBody>
                    <a:bodyPr/>
                    <a:lstStyle/>
                    <a:p>
                      <a:pPr algn="l"/>
                      <a:r>
                        <a:rPr lang="en-US" sz="1400" dirty="0">
                          <a:solidFill>
                            <a:srgbClr val="2C2A29"/>
                          </a:solidFill>
                          <a:effectLst/>
                          <a:latin typeface="+mn-lt"/>
                        </a:rPr>
                        <a:t>Boston</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The Club Lounge</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Terminal C, next to gate C19</a:t>
                      </a:r>
                    </a:p>
                  </a:txBody>
                  <a:tcPr marL="23300" marR="23300" marT="29125" marB="29125" anchor="ctr">
                    <a:lnL>
                      <a:noFill/>
                    </a:lnL>
                    <a:lnR>
                      <a:noFill/>
                    </a:lnR>
                    <a:lnT w="7620" cap="flat" cmpd="sng" algn="ctr">
                      <a:solidFill>
                        <a:srgbClr val="CCCCCC"/>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1452393093"/>
                  </a:ext>
                </a:extLst>
              </a:tr>
              <a:tr h="301474">
                <a:tc>
                  <a:txBody>
                    <a:bodyPr/>
                    <a:lstStyle/>
                    <a:p>
                      <a:pPr algn="l"/>
                      <a:r>
                        <a:rPr lang="en-US" sz="1400" dirty="0">
                          <a:solidFill>
                            <a:srgbClr val="2C2A29"/>
                          </a:solidFill>
                          <a:effectLst/>
                          <a:latin typeface="+mn-lt"/>
                        </a:rPr>
                        <a:t>Chicago</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British Airways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near Gate M11</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extLst>
                  <a:ext uri="{0D108BD9-81ED-4DB2-BD59-A6C34878D82A}">
                    <a16:rowId xmlns:a16="http://schemas.microsoft.com/office/drawing/2014/main" val="4293687599"/>
                  </a:ext>
                </a:extLst>
              </a:tr>
              <a:tr h="284843">
                <a:tc>
                  <a:txBody>
                    <a:bodyPr/>
                    <a:lstStyle/>
                    <a:p>
                      <a:pPr algn="l"/>
                      <a:r>
                        <a:rPr lang="en-US" sz="1400" dirty="0">
                          <a:solidFill>
                            <a:srgbClr val="2C2A29"/>
                          </a:solidFill>
                          <a:effectLst/>
                          <a:latin typeface="+mn-lt"/>
                        </a:rPr>
                        <a:t>Hartford</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a:solidFill>
                            <a:srgbClr val="2C2A29"/>
                          </a:solidFill>
                          <a:effectLst/>
                          <a:latin typeface="+mn-lt"/>
                        </a:rPr>
                        <a:t>Escape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Terminal A</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1627407318"/>
                  </a:ext>
                </a:extLst>
              </a:tr>
              <a:tr h="508599">
                <a:tc>
                  <a:txBody>
                    <a:bodyPr/>
                    <a:lstStyle/>
                    <a:p>
                      <a:pPr algn="l"/>
                      <a:r>
                        <a:rPr lang="en-US" sz="1400" dirty="0">
                          <a:solidFill>
                            <a:srgbClr val="2C2A29"/>
                          </a:solidFill>
                          <a:effectLst/>
                          <a:latin typeface="+mn-lt"/>
                        </a:rPr>
                        <a:t>Los Angeles</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Virgin Atlantic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Terminal 2, one level up from the main concourse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extLst>
                  <a:ext uri="{0D108BD9-81ED-4DB2-BD59-A6C34878D82A}">
                    <a16:rowId xmlns:a16="http://schemas.microsoft.com/office/drawing/2014/main" val="3366766911"/>
                  </a:ext>
                </a:extLst>
              </a:tr>
              <a:tr h="301474">
                <a:tc>
                  <a:txBody>
                    <a:bodyPr/>
                    <a:lstStyle/>
                    <a:p>
                      <a:pPr algn="l"/>
                      <a:r>
                        <a:rPr lang="en-US" sz="1400" dirty="0">
                          <a:solidFill>
                            <a:srgbClr val="2C2A29"/>
                          </a:solidFill>
                          <a:effectLst/>
                          <a:latin typeface="+mn-lt"/>
                        </a:rPr>
                        <a:t>Newark</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British Airways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Next to Gates B50-58 </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3912344678"/>
                  </a:ext>
                </a:extLst>
              </a:tr>
              <a:tr h="301474">
                <a:tc>
                  <a:txBody>
                    <a:bodyPr/>
                    <a:lstStyle/>
                    <a:p>
                      <a:pPr algn="l"/>
                      <a:r>
                        <a:rPr lang="en-US" sz="1400">
                          <a:solidFill>
                            <a:srgbClr val="2C2A29"/>
                          </a:solidFill>
                          <a:effectLst/>
                          <a:latin typeface="+mn-lt"/>
                        </a:rPr>
                        <a:t>New York JFK</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Aer Lingus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across from Gate 26 </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extLst>
                  <a:ext uri="{0D108BD9-81ED-4DB2-BD59-A6C34878D82A}">
                    <a16:rowId xmlns:a16="http://schemas.microsoft.com/office/drawing/2014/main" val="4225306977"/>
                  </a:ext>
                </a:extLst>
              </a:tr>
              <a:tr h="380120">
                <a:tc>
                  <a:txBody>
                    <a:bodyPr/>
                    <a:lstStyle/>
                    <a:p>
                      <a:pPr algn="l"/>
                      <a:r>
                        <a:rPr lang="en-US" sz="1400" dirty="0">
                          <a:solidFill>
                            <a:srgbClr val="2C2A29"/>
                          </a:solidFill>
                          <a:effectLst/>
                          <a:latin typeface="+mn-lt"/>
                        </a:rPr>
                        <a:t>Orlando</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The Club MCO</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Airside Terminal A, close to gates 90-99 </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2345116970"/>
                  </a:ext>
                </a:extLst>
              </a:tr>
              <a:tr h="301474">
                <a:tc>
                  <a:txBody>
                    <a:bodyPr/>
                    <a:lstStyle/>
                    <a:p>
                      <a:pPr algn="l"/>
                      <a:r>
                        <a:rPr lang="en-US" sz="1400">
                          <a:solidFill>
                            <a:srgbClr val="2C2A29"/>
                          </a:solidFill>
                          <a:effectLst/>
                          <a:latin typeface="+mn-lt"/>
                        </a:rPr>
                        <a:t>Philadelphia</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British Airways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Opposite Gate A14 </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extLst>
                  <a:ext uri="{0D108BD9-81ED-4DB2-BD59-A6C34878D82A}">
                    <a16:rowId xmlns:a16="http://schemas.microsoft.com/office/drawing/2014/main" val="519041361"/>
                  </a:ext>
                </a:extLst>
              </a:tr>
              <a:tr h="508599">
                <a:tc>
                  <a:txBody>
                    <a:bodyPr/>
                    <a:lstStyle/>
                    <a:p>
                      <a:pPr algn="l"/>
                      <a:r>
                        <a:rPr lang="en-US" sz="1400" dirty="0">
                          <a:solidFill>
                            <a:srgbClr val="2C2A29"/>
                          </a:solidFill>
                          <a:effectLst/>
                          <a:latin typeface="+mn-lt"/>
                        </a:rPr>
                        <a:t>San Francisco</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United Club Lounges</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Mezzanine Level across from Gate 71A </a:t>
                      </a:r>
                      <a:br>
                        <a:rPr lang="en-US" sz="1400" dirty="0">
                          <a:solidFill>
                            <a:srgbClr val="2C2A29"/>
                          </a:solidFill>
                          <a:effectLst/>
                          <a:latin typeface="+mn-lt"/>
                        </a:rPr>
                      </a:br>
                      <a:endParaRPr lang="en-US" sz="1400" dirty="0">
                        <a:solidFill>
                          <a:srgbClr val="2C2A29"/>
                        </a:solidFill>
                        <a:effectLst/>
                        <a:latin typeface="+mn-lt"/>
                      </a:endParaRP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1094031432"/>
                  </a:ext>
                </a:extLst>
              </a:tr>
              <a:tr h="284843">
                <a:tc>
                  <a:txBody>
                    <a:bodyPr/>
                    <a:lstStyle/>
                    <a:p>
                      <a:pPr algn="l"/>
                      <a:r>
                        <a:rPr lang="en-US" sz="1400">
                          <a:solidFill>
                            <a:srgbClr val="2C2A29"/>
                          </a:solidFill>
                          <a:effectLst/>
                          <a:latin typeface="+mn-lt"/>
                        </a:rPr>
                        <a:t>Seattle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a:solidFill>
                            <a:srgbClr val="2C2A29"/>
                          </a:solidFill>
                          <a:effectLst/>
                          <a:latin typeface="+mn-lt"/>
                        </a:rPr>
                        <a:t>The Club at SEA</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Terminal A , located beside gate A11</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1F1F1"/>
                    </a:solidFill>
                  </a:tcPr>
                </a:tc>
                <a:extLst>
                  <a:ext uri="{0D108BD9-81ED-4DB2-BD59-A6C34878D82A}">
                    <a16:rowId xmlns:a16="http://schemas.microsoft.com/office/drawing/2014/main" val="1845133356"/>
                  </a:ext>
                </a:extLst>
              </a:tr>
              <a:tr h="284843">
                <a:tc>
                  <a:txBody>
                    <a:bodyPr/>
                    <a:lstStyle/>
                    <a:p>
                      <a:pPr algn="l"/>
                      <a:r>
                        <a:rPr lang="en-US" sz="1400">
                          <a:solidFill>
                            <a:srgbClr val="2C2A29"/>
                          </a:solidFill>
                          <a:effectLst/>
                          <a:latin typeface="+mn-lt"/>
                        </a:rPr>
                        <a:t>Toronto</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a:solidFill>
                            <a:srgbClr val="2C2A29"/>
                          </a:solidFill>
                          <a:effectLst/>
                          <a:latin typeface="+mn-lt"/>
                        </a:rPr>
                        <a:t>KLM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tc>
                  <a:txBody>
                    <a:bodyPr/>
                    <a:lstStyle/>
                    <a:p>
                      <a:pPr algn="l"/>
                      <a:r>
                        <a:rPr lang="en-US" sz="1400" dirty="0">
                          <a:solidFill>
                            <a:srgbClr val="2C2A29"/>
                          </a:solidFill>
                          <a:effectLst/>
                          <a:latin typeface="+mn-lt"/>
                        </a:rPr>
                        <a:t>Gate C32</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F1F1F1"/>
                      </a:solidFill>
                      <a:prstDash val="solid"/>
                      <a:round/>
                      <a:headEnd type="none" w="med" len="med"/>
                      <a:tailEnd type="none" w="med" len="med"/>
                    </a:lnB>
                    <a:solidFill>
                      <a:srgbClr val="FFFFFF"/>
                    </a:solidFill>
                  </a:tcPr>
                </a:tc>
                <a:extLst>
                  <a:ext uri="{0D108BD9-81ED-4DB2-BD59-A6C34878D82A}">
                    <a16:rowId xmlns:a16="http://schemas.microsoft.com/office/drawing/2014/main" val="1614665611"/>
                  </a:ext>
                </a:extLst>
              </a:tr>
              <a:tr h="284843">
                <a:tc>
                  <a:txBody>
                    <a:bodyPr/>
                    <a:lstStyle/>
                    <a:p>
                      <a:pPr algn="l"/>
                      <a:r>
                        <a:rPr lang="en-US" sz="1400">
                          <a:solidFill>
                            <a:srgbClr val="2C2A29"/>
                          </a:solidFill>
                          <a:effectLst/>
                          <a:latin typeface="+mn-lt"/>
                        </a:rPr>
                        <a:t>Washington D.C.</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1F1F1"/>
                    </a:solidFill>
                  </a:tcPr>
                </a:tc>
                <a:tc>
                  <a:txBody>
                    <a:bodyPr/>
                    <a:lstStyle/>
                    <a:p>
                      <a:pPr algn="l"/>
                      <a:r>
                        <a:rPr lang="en-US" sz="1400">
                          <a:solidFill>
                            <a:srgbClr val="2C2A29"/>
                          </a:solidFill>
                          <a:effectLst/>
                          <a:latin typeface="+mn-lt"/>
                        </a:rPr>
                        <a:t>British Airways Lounge</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1F1F1"/>
                    </a:solidFill>
                  </a:tcPr>
                </a:tc>
                <a:tc>
                  <a:txBody>
                    <a:bodyPr/>
                    <a:lstStyle/>
                    <a:p>
                      <a:pPr algn="l"/>
                      <a:r>
                        <a:rPr lang="en-US" sz="1400" dirty="0">
                          <a:solidFill>
                            <a:srgbClr val="2C2A29"/>
                          </a:solidFill>
                          <a:effectLst/>
                          <a:latin typeface="+mn-lt"/>
                        </a:rPr>
                        <a:t>Gate B50 </a:t>
                      </a:r>
                    </a:p>
                  </a:txBody>
                  <a:tcPr marL="23300" marR="23300" marT="29125" marB="29125" anchor="ctr">
                    <a:lnL>
                      <a:noFill/>
                    </a:lnL>
                    <a:lnR>
                      <a:noFill/>
                    </a:lnR>
                    <a:lnT w="7620" cap="flat" cmpd="sng" algn="ctr">
                      <a:solidFill>
                        <a:srgbClr val="F1F1F1"/>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68618607"/>
                  </a:ext>
                </a:extLst>
              </a:tr>
            </a:tbl>
          </a:graphicData>
        </a:graphic>
      </p:graphicFrame>
      <p:sp>
        <p:nvSpPr>
          <p:cNvPr id="6" name="Rectangle 1"/>
          <p:cNvSpPr>
            <a:spLocks noChangeArrowheads="1"/>
          </p:cNvSpPr>
          <p:nvPr/>
        </p:nvSpPr>
        <p:spPr bwMode="auto">
          <a:xfrm>
            <a:off x="-28421204" y="-1002970"/>
            <a:ext cx="64258665" cy="830997"/>
          </a:xfrm>
          <a:prstGeom prst="rect">
            <a:avLst/>
          </a:prstGeom>
          <a:solidFill>
            <a:srgbClr val="F1F1F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6272"/>
                </a:solidFill>
                <a:effectLst/>
                <a:latin typeface="Diodrum-Regular"/>
              </a:rPr>
              <a:t>North America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C2A29"/>
                </a:solidFill>
                <a:effectLst/>
                <a:latin typeface="Diodrum-Regular"/>
              </a:rPr>
              <a:t>Please use virtual cursor to read the content.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27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CABE2C-60D5-4930-BD3A-CF3707C3844B}"/>
              </a:ext>
            </a:extLst>
          </p:cNvPr>
          <p:cNvSpPr>
            <a:spLocks noGrp="1"/>
          </p:cNvSpPr>
          <p:nvPr>
            <p:ph type="body" sz="quarter" idx="10"/>
          </p:nvPr>
        </p:nvSpPr>
        <p:spPr/>
        <p:txBody>
          <a:bodyPr/>
          <a:lstStyle/>
          <a:p>
            <a:r>
              <a:rPr lang="en-GB" dirty="0"/>
              <a:t>Loyalty</a:t>
            </a:r>
            <a:endParaRPr lang="en-IE" dirty="0"/>
          </a:p>
        </p:txBody>
      </p:sp>
    </p:spTree>
    <p:extLst>
      <p:ext uri="{BB962C8B-B14F-4D97-AF65-F5344CB8AC3E}">
        <p14:creationId xmlns:p14="http://schemas.microsoft.com/office/powerpoint/2010/main" val="2381787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721B81-BFA5-4A4A-9536-BFF1FACB3558}"/>
              </a:ext>
            </a:extLst>
          </p:cNvPr>
          <p:cNvSpPr/>
          <p:nvPr/>
        </p:nvSpPr>
        <p:spPr>
          <a:xfrm>
            <a:off x="6096000" y="3416300"/>
            <a:ext cx="6096000" cy="34417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0263765-E3C1-D84A-94D5-917F5788E118}"/>
              </a:ext>
            </a:extLst>
          </p:cNvPr>
          <p:cNvSpPr>
            <a:spLocks noGrp="1"/>
          </p:cNvSpPr>
          <p:nvPr>
            <p:ph type="title"/>
          </p:nvPr>
        </p:nvSpPr>
        <p:spPr/>
        <p:txBody>
          <a:bodyPr/>
          <a:lstStyle/>
          <a:p>
            <a:r>
              <a:rPr lang="en-IE" dirty="0" err="1"/>
              <a:t>AerClub</a:t>
            </a:r>
            <a:endParaRPr lang="en-US" dirty="0"/>
          </a:p>
        </p:txBody>
      </p:sp>
      <p:sp>
        <p:nvSpPr>
          <p:cNvPr id="8" name="Content Placeholder 7">
            <a:extLst>
              <a:ext uri="{FF2B5EF4-FFF2-40B4-BE49-F238E27FC236}">
                <a16:creationId xmlns:a16="http://schemas.microsoft.com/office/drawing/2014/main" id="{616216B7-7704-6645-AC53-8D1BF106A6CD}"/>
              </a:ext>
            </a:extLst>
          </p:cNvPr>
          <p:cNvSpPr>
            <a:spLocks noGrp="1"/>
          </p:cNvSpPr>
          <p:nvPr>
            <p:ph idx="15"/>
          </p:nvPr>
        </p:nvSpPr>
        <p:spPr/>
        <p:txBody>
          <a:bodyPr/>
          <a:lstStyle/>
          <a:p>
            <a:r>
              <a:rPr lang="en-IE" dirty="0"/>
              <a:t>At Aer Lingus we aim to offer a world class service and to meet the needs of the modern, international traveller. With this in mind, we developed </a:t>
            </a:r>
            <a:r>
              <a:rPr lang="en-IE" b="1" i="1" dirty="0"/>
              <a:t>AerClub</a:t>
            </a:r>
            <a:r>
              <a:rPr lang="en-IE" dirty="0"/>
              <a:t>, our loyalty programme, which allows customers to collect Avios points and earn Tier Credits when flying</a:t>
            </a:r>
          </a:p>
          <a:p>
            <a:r>
              <a:rPr lang="en-US" dirty="0"/>
              <a:t>Tiers: Green, Silver, Platinum &amp; Concierge </a:t>
            </a:r>
          </a:p>
          <a:p>
            <a:r>
              <a:rPr lang="en-US" dirty="0"/>
              <a:t>Avios is the currency of </a:t>
            </a:r>
            <a:r>
              <a:rPr lang="en-US" dirty="0" err="1"/>
              <a:t>AerClub</a:t>
            </a:r>
            <a:endParaRPr lang="en-US" dirty="0"/>
          </a:p>
          <a:p>
            <a:r>
              <a:rPr lang="en-IE" dirty="0"/>
              <a:t>Avios collected can be turned into reward flights with Aer Lingus and </a:t>
            </a:r>
            <a:r>
              <a:rPr lang="en-IE" dirty="0" err="1"/>
              <a:t>AerClub</a:t>
            </a:r>
            <a:r>
              <a:rPr lang="en-IE" dirty="0"/>
              <a:t> airline partners. Avios are collected on flights, hotel stays, and in online retail outlets</a:t>
            </a:r>
            <a:endParaRPr lang="en-US" dirty="0"/>
          </a:p>
        </p:txBody>
      </p:sp>
      <p:pic>
        <p:nvPicPr>
          <p:cNvPr id="10" name="Picture 9">
            <a:extLst>
              <a:ext uri="{FF2B5EF4-FFF2-40B4-BE49-F238E27FC236}">
                <a16:creationId xmlns:a16="http://schemas.microsoft.com/office/drawing/2014/main" id="{EBD03C05-2B77-CB4C-806B-E364E399E4A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44775" y="3429000"/>
            <a:ext cx="4622447" cy="3443537"/>
          </a:xfrm>
          <a:prstGeom prst="rect">
            <a:avLst/>
          </a:prstGeom>
        </p:spPr>
      </p:pic>
      <p:pic>
        <p:nvPicPr>
          <p:cNvPr id="11" name="Picture 10">
            <a:extLst>
              <a:ext uri="{FF2B5EF4-FFF2-40B4-BE49-F238E27FC236}">
                <a16:creationId xmlns:a16="http://schemas.microsoft.com/office/drawing/2014/main" id="{89A9C71F-ACE9-124C-87DB-4541CDC4A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5999" cy="3429000"/>
          </a:xfrm>
          <a:prstGeom prst="rect">
            <a:avLst/>
          </a:prstGeom>
        </p:spPr>
      </p:pic>
    </p:spTree>
    <p:extLst>
      <p:ext uri="{BB962C8B-B14F-4D97-AF65-F5344CB8AC3E}">
        <p14:creationId xmlns:p14="http://schemas.microsoft.com/office/powerpoint/2010/main" val="385299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3646" y="402466"/>
            <a:ext cx="8033758" cy="1089529"/>
          </a:xfrm>
        </p:spPr>
        <p:txBody>
          <a:bodyPr/>
          <a:lstStyle/>
          <a:p>
            <a:r>
              <a:rPr lang="en-IE" dirty="0"/>
              <a:t>Aer Club &amp; </a:t>
            </a:r>
            <a:r>
              <a:rPr lang="en-IE" dirty="0" err="1"/>
              <a:t>Skytrax</a:t>
            </a:r>
            <a:r>
              <a:rPr lang="en-IE" dirty="0"/>
              <a:t> 4 Star Airline</a:t>
            </a:r>
          </a:p>
        </p:txBody>
      </p:sp>
      <p:pic>
        <p:nvPicPr>
          <p:cNvPr id="8194" name="Picture 2"/>
          <p:cNvPicPr>
            <a:picLocks noGrp="1" noChangeAspect="1" noChangeArrowheads="1"/>
          </p:cNvPicPr>
          <p:nvPr>
            <p:ph idx="15"/>
          </p:nvPr>
        </p:nvPicPr>
        <p:blipFill>
          <a:blip r:embed="rId2">
            <a:extLst>
              <a:ext uri="{28A0092B-C50C-407E-A947-70E740481C1C}">
                <a14:useLocalDpi xmlns:a14="http://schemas.microsoft.com/office/drawing/2010/main" val="0"/>
              </a:ext>
            </a:extLst>
          </a:blip>
          <a:srcRect/>
          <a:stretch>
            <a:fillRect/>
          </a:stretch>
        </p:blipFill>
        <p:spPr bwMode="auto">
          <a:xfrm>
            <a:off x="787579" y="1196975"/>
            <a:ext cx="3336186" cy="450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4359158" y="1259728"/>
            <a:ext cx="3473684" cy="450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016" y="1259728"/>
            <a:ext cx="3621087" cy="4508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15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98475" y="828992"/>
            <a:ext cx="6803846" cy="4245284"/>
          </a:xfrm>
        </p:spPr>
        <p:txBody>
          <a:bodyPr/>
          <a:lstStyle/>
          <a:p>
            <a:pPr>
              <a:spcAft>
                <a:spcPts val="800"/>
              </a:spcAft>
            </a:pPr>
            <a:r>
              <a:rPr lang="en-US" sz="3500" b="1" dirty="0"/>
              <a:t>Keeping you healthy and </a:t>
            </a:r>
            <a:br>
              <a:rPr lang="en-US" sz="3500" b="1" dirty="0"/>
            </a:br>
            <a:r>
              <a:rPr lang="en-US" sz="3500" b="1" dirty="0"/>
              <a:t>safe on your next trip</a:t>
            </a:r>
          </a:p>
          <a:p>
            <a:r>
              <a:rPr lang="en-US" sz="3500" dirty="0"/>
              <a:t>Your health and safety is our top priority. In light of Covid-19, </a:t>
            </a:r>
            <a:br>
              <a:rPr lang="en-US" sz="3500" dirty="0"/>
            </a:br>
            <a:r>
              <a:rPr lang="en-US" sz="3500" dirty="0"/>
              <a:t>we’re introducing new measures to maintain our high standards </a:t>
            </a:r>
            <a:br>
              <a:rPr lang="en-US" sz="3500" dirty="0"/>
            </a:br>
            <a:r>
              <a:rPr lang="en-US" sz="3500" dirty="0"/>
              <a:t>of health and safety.</a:t>
            </a:r>
          </a:p>
        </p:txBody>
      </p:sp>
    </p:spTree>
    <p:extLst>
      <p:ext uri="{BB962C8B-B14F-4D97-AF65-F5344CB8AC3E}">
        <p14:creationId xmlns:p14="http://schemas.microsoft.com/office/powerpoint/2010/main" val="25599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AAA9-D4D8-4CAE-AC58-DABA8F0B6AA7}"/>
              </a:ext>
            </a:extLst>
          </p:cNvPr>
          <p:cNvSpPr>
            <a:spLocks noGrp="1"/>
          </p:cNvSpPr>
          <p:nvPr>
            <p:ph type="title"/>
          </p:nvPr>
        </p:nvSpPr>
        <p:spPr>
          <a:xfrm>
            <a:off x="523646" y="402466"/>
            <a:ext cx="11152484" cy="1089529"/>
          </a:xfrm>
        </p:spPr>
        <p:txBody>
          <a:bodyPr wrap="none" anchor="t">
            <a:normAutofit/>
          </a:bodyPr>
          <a:lstStyle/>
          <a:p>
            <a:r>
              <a:rPr lang="en-IE" dirty="0"/>
              <a:t>Safety Measures</a:t>
            </a:r>
          </a:p>
        </p:txBody>
      </p:sp>
      <p:sp>
        <p:nvSpPr>
          <p:cNvPr id="3" name="Content Placeholder 2">
            <a:extLst>
              <a:ext uri="{FF2B5EF4-FFF2-40B4-BE49-F238E27FC236}">
                <a16:creationId xmlns:a16="http://schemas.microsoft.com/office/drawing/2014/main" id="{7F856875-5845-420D-B4D3-C05355A2A856}"/>
              </a:ext>
            </a:extLst>
          </p:cNvPr>
          <p:cNvSpPr>
            <a:spLocks noGrp="1"/>
          </p:cNvSpPr>
          <p:nvPr>
            <p:ph idx="15"/>
          </p:nvPr>
        </p:nvSpPr>
        <p:spPr>
          <a:xfrm>
            <a:off x="514247" y="1280891"/>
            <a:ext cx="6862499" cy="4756561"/>
          </a:xfrm>
        </p:spPr>
        <p:txBody>
          <a:bodyPr>
            <a:normAutofit fontScale="92500" lnSpcReduction="10000"/>
          </a:bodyPr>
          <a:lstStyle/>
          <a:p>
            <a:r>
              <a:rPr lang="en-IE" dirty="0"/>
              <a:t>The health and safety of our customers and people is our number one priority</a:t>
            </a:r>
          </a:p>
          <a:p>
            <a:pPr marL="0" indent="0">
              <a:buNone/>
            </a:pPr>
            <a:endParaRPr lang="en-IE" dirty="0"/>
          </a:p>
          <a:p>
            <a:r>
              <a:rPr lang="en-US" dirty="0"/>
              <a:t>In light of Covid-19, </a:t>
            </a:r>
            <a:r>
              <a:rPr lang="en-IE" dirty="0"/>
              <a:t>in May we introduced additional safety measures at all stages of the customer journey </a:t>
            </a:r>
            <a:endParaRPr lang="en-US" dirty="0"/>
          </a:p>
          <a:p>
            <a:endParaRPr lang="en-IE" dirty="0"/>
          </a:p>
          <a:p>
            <a:r>
              <a:rPr lang="en-IE" dirty="0"/>
              <a:t>These measures include; </a:t>
            </a:r>
          </a:p>
          <a:p>
            <a:pPr marL="556287" lvl="2" indent="-288000">
              <a:lnSpc>
                <a:spcPts val="2500"/>
              </a:lnSpc>
              <a:spcBef>
                <a:spcPts val="1000"/>
              </a:spcBef>
              <a:spcAft>
                <a:spcPts val="800"/>
              </a:spcAft>
              <a:buBlip>
                <a:blip r:embed="rId2"/>
              </a:buBlip>
            </a:pPr>
            <a:r>
              <a:rPr lang="en-IE" dirty="0"/>
              <a:t>Mandatory wearing of face masks by all customers and crew</a:t>
            </a:r>
          </a:p>
          <a:p>
            <a:pPr marL="556287" lvl="2" indent="-288000">
              <a:lnSpc>
                <a:spcPts val="2500"/>
              </a:lnSpc>
              <a:spcBef>
                <a:spcPts val="1000"/>
              </a:spcBef>
              <a:spcAft>
                <a:spcPts val="800"/>
              </a:spcAft>
              <a:buBlip>
                <a:blip r:embed="rId2"/>
              </a:buBlip>
            </a:pPr>
            <a:r>
              <a:rPr lang="en-IE" dirty="0"/>
              <a:t>Social distancing practiced at check in, boarding and disembarking</a:t>
            </a:r>
          </a:p>
          <a:p>
            <a:pPr marL="556287" lvl="2" indent="-288000">
              <a:lnSpc>
                <a:spcPts val="2500"/>
              </a:lnSpc>
              <a:spcBef>
                <a:spcPts val="1000"/>
              </a:spcBef>
              <a:spcAft>
                <a:spcPts val="800"/>
              </a:spcAft>
              <a:buBlip>
                <a:blip r:embed="rId2"/>
              </a:buBlip>
            </a:pPr>
            <a:r>
              <a:rPr lang="en-IE" dirty="0"/>
              <a:t>Enhanced cleaning system </a:t>
            </a:r>
          </a:p>
          <a:p>
            <a:pPr marL="556287" lvl="2" indent="-288000">
              <a:lnSpc>
                <a:spcPts val="2500"/>
              </a:lnSpc>
              <a:spcBef>
                <a:spcPts val="1000"/>
              </a:spcBef>
              <a:spcAft>
                <a:spcPts val="800"/>
              </a:spcAft>
              <a:buBlip>
                <a:blip r:embed="rId2"/>
              </a:buBlip>
            </a:pPr>
            <a:r>
              <a:rPr lang="en-IE" dirty="0"/>
              <a:t>State-of-the-art air filtration </a:t>
            </a:r>
          </a:p>
          <a:p>
            <a:pPr marL="288000" lvl="1" indent="-288000">
              <a:lnSpc>
                <a:spcPts val="2500"/>
              </a:lnSpc>
              <a:spcBef>
                <a:spcPts val="1000"/>
              </a:spcBef>
              <a:spcAft>
                <a:spcPts val="800"/>
              </a:spcAft>
              <a:buBlip>
                <a:blip r:embed="rId2"/>
              </a:buBlip>
            </a:pPr>
            <a:endParaRPr lang="en-IE" dirty="0"/>
          </a:p>
          <a:p>
            <a:pPr marL="288000" indent="-288000">
              <a:lnSpc>
                <a:spcPts val="2500"/>
              </a:lnSpc>
              <a:spcAft>
                <a:spcPts val="800"/>
              </a:spcAft>
              <a:buBlip>
                <a:blip r:embed="rId2"/>
              </a:buBlip>
            </a:pPr>
            <a:endParaRPr lang="en-US" b="1" dirty="0"/>
          </a:p>
          <a:p>
            <a:pPr marL="268288" lvl="1" indent="0">
              <a:buNone/>
            </a:pPr>
            <a:endParaRPr lang="en-IE" dirty="0"/>
          </a:p>
        </p:txBody>
      </p:sp>
      <p:pic>
        <p:nvPicPr>
          <p:cNvPr id="7" name="Picture 6">
            <a:extLst>
              <a:ext uri="{FF2B5EF4-FFF2-40B4-BE49-F238E27FC236}">
                <a16:creationId xmlns:a16="http://schemas.microsoft.com/office/drawing/2014/main" id="{A7E8C152-6231-4B9F-A9D0-208BBFF353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67554" y="25635"/>
            <a:ext cx="4524446" cy="3633537"/>
          </a:xfrm>
          <a:prstGeom prst="rect">
            <a:avLst/>
          </a:prstGeom>
        </p:spPr>
      </p:pic>
      <p:pic>
        <p:nvPicPr>
          <p:cNvPr id="8" name="Picture 7">
            <a:extLst>
              <a:ext uri="{FF2B5EF4-FFF2-40B4-BE49-F238E27FC236}">
                <a16:creationId xmlns:a16="http://schemas.microsoft.com/office/drawing/2014/main" id="{756ED112-DAA2-499B-9834-41D93FF5F3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57828" y="3659172"/>
            <a:ext cx="4534172" cy="3116179"/>
          </a:xfrm>
          <a:prstGeom prst="rect">
            <a:avLst/>
          </a:prstGeom>
        </p:spPr>
      </p:pic>
    </p:spTree>
    <p:extLst>
      <p:ext uri="{BB962C8B-B14F-4D97-AF65-F5344CB8AC3E}">
        <p14:creationId xmlns:p14="http://schemas.microsoft.com/office/powerpoint/2010/main" val="289041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Cleaning and onboard filtration</a:t>
            </a:r>
          </a:p>
        </p:txBody>
      </p:sp>
      <p:sp>
        <p:nvSpPr>
          <p:cNvPr id="7" name="Content Placeholder 6"/>
          <p:cNvSpPr>
            <a:spLocks noGrp="1"/>
          </p:cNvSpPr>
          <p:nvPr>
            <p:ph idx="16"/>
          </p:nvPr>
        </p:nvSpPr>
        <p:spPr>
          <a:xfrm>
            <a:off x="2520000" y="1653871"/>
            <a:ext cx="4443211" cy="4508390"/>
          </a:xfrm>
        </p:spPr>
        <p:txBody>
          <a:bodyPr>
            <a:noAutofit/>
          </a:bodyPr>
          <a:lstStyle/>
          <a:p>
            <a:pPr marL="0" indent="0">
              <a:lnSpc>
                <a:spcPts val="2500"/>
              </a:lnSpc>
              <a:buNone/>
            </a:pPr>
            <a:r>
              <a:rPr lang="en-US" b="1" dirty="0"/>
              <a:t>Enhanced cleaning of our planes</a:t>
            </a:r>
          </a:p>
          <a:p>
            <a:pPr marL="288000" indent="-288000">
              <a:lnSpc>
                <a:spcPts val="2500"/>
              </a:lnSpc>
              <a:spcBef>
                <a:spcPts val="500"/>
              </a:spcBef>
              <a:buBlip>
                <a:blip r:embed="rId2"/>
              </a:buBlip>
            </a:pPr>
            <a:r>
              <a:rPr lang="en-US" dirty="0"/>
              <a:t>Hospital-grade disinfectant is sprayed on all hard surfaces</a:t>
            </a:r>
          </a:p>
          <a:p>
            <a:pPr marL="288000" indent="-288000">
              <a:lnSpc>
                <a:spcPts val="2500"/>
              </a:lnSpc>
              <a:spcAft>
                <a:spcPts val="800"/>
              </a:spcAft>
              <a:buBlip>
                <a:blip r:embed="rId2"/>
              </a:buBlip>
            </a:pPr>
            <a:r>
              <a:rPr lang="en-US" dirty="0"/>
              <a:t>Daily deep-cleaning of tray tables, arm rests and windows by hand</a:t>
            </a:r>
            <a:endParaRPr lang="en-US" b="1" dirty="0"/>
          </a:p>
          <a:p>
            <a:pPr marL="0" indent="0">
              <a:lnSpc>
                <a:spcPts val="2500"/>
              </a:lnSpc>
              <a:buNone/>
            </a:pPr>
            <a:r>
              <a:rPr lang="en-US" b="1" dirty="0"/>
              <a:t>State-of-the-art air filtration</a:t>
            </a:r>
            <a:endParaRPr lang="en-US" dirty="0"/>
          </a:p>
          <a:p>
            <a:pPr marL="288000" indent="-288000">
              <a:lnSpc>
                <a:spcPts val="2500"/>
              </a:lnSpc>
              <a:spcBef>
                <a:spcPts val="500"/>
              </a:spcBef>
              <a:buBlip>
                <a:blip r:embed="rId2"/>
              </a:buBlip>
            </a:pPr>
            <a:r>
              <a:rPr lang="en-US" dirty="0"/>
              <a:t>All of our Airbus aircraft are fitted with state-of-the-art air filtration technology to hospital standards</a:t>
            </a:r>
          </a:p>
          <a:p>
            <a:pPr marL="288000" indent="-288000">
              <a:lnSpc>
                <a:spcPts val="2500"/>
              </a:lnSpc>
              <a:buBlip>
                <a:blip r:embed="rId2"/>
              </a:buBlip>
            </a:pPr>
            <a:r>
              <a:rPr lang="en-US" dirty="0"/>
              <a:t>99.97% of particles are removed by this technology and cabin air is replaced every three minutes</a:t>
            </a:r>
          </a:p>
          <a:p>
            <a:pPr marL="288000" indent="-288000">
              <a:lnSpc>
                <a:spcPts val="2500"/>
              </a:lnSpc>
              <a:buBlip>
                <a:blip r:embed="rId2"/>
              </a:buBlip>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8544" y="1576552"/>
            <a:ext cx="1321493" cy="1404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5503" y="3439219"/>
            <a:ext cx="1659775" cy="176340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20001" y="0"/>
            <a:ext cx="4272000" cy="3430800"/>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20000" y="3427200"/>
            <a:ext cx="4272000" cy="3430800"/>
          </a:xfrm>
          <a:prstGeom prst="rect">
            <a:avLst/>
          </a:prstGeom>
        </p:spPr>
      </p:pic>
    </p:spTree>
    <p:extLst>
      <p:ext uri="{BB962C8B-B14F-4D97-AF65-F5344CB8AC3E}">
        <p14:creationId xmlns:p14="http://schemas.microsoft.com/office/powerpoint/2010/main" val="289141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CABE2C-60D5-4930-BD3A-CF3707C3844B}"/>
              </a:ext>
            </a:extLst>
          </p:cNvPr>
          <p:cNvSpPr>
            <a:spLocks noGrp="1"/>
          </p:cNvSpPr>
          <p:nvPr>
            <p:ph type="body" sz="quarter" idx="10"/>
          </p:nvPr>
        </p:nvSpPr>
        <p:spPr/>
        <p:txBody>
          <a:bodyPr/>
          <a:lstStyle/>
          <a:p>
            <a:r>
              <a:rPr lang="en-IE" dirty="0"/>
              <a:t>Sustainability</a:t>
            </a:r>
          </a:p>
        </p:txBody>
      </p:sp>
    </p:spTree>
    <p:extLst>
      <p:ext uri="{BB962C8B-B14F-4D97-AF65-F5344CB8AC3E}">
        <p14:creationId xmlns:p14="http://schemas.microsoft.com/office/powerpoint/2010/main" val="310009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7002-D4FD-B049-A291-21CB486CD45F}"/>
              </a:ext>
            </a:extLst>
          </p:cNvPr>
          <p:cNvSpPr>
            <a:spLocks noGrp="1"/>
          </p:cNvSpPr>
          <p:nvPr>
            <p:ph type="title"/>
          </p:nvPr>
        </p:nvSpPr>
        <p:spPr/>
        <p:txBody>
          <a:bodyPr/>
          <a:lstStyle/>
          <a:p>
            <a:r>
              <a:rPr lang="en-IE" dirty="0"/>
              <a:t>A commitment to value</a:t>
            </a:r>
            <a:endParaRPr lang="en-US" dirty="0"/>
          </a:p>
        </p:txBody>
      </p:sp>
      <p:sp>
        <p:nvSpPr>
          <p:cNvPr id="5" name="Content Placeholder 4">
            <a:extLst>
              <a:ext uri="{FF2B5EF4-FFF2-40B4-BE49-F238E27FC236}">
                <a16:creationId xmlns:a16="http://schemas.microsoft.com/office/drawing/2014/main" id="{25805666-4FF1-F147-8128-D6DE83F0574A}"/>
              </a:ext>
            </a:extLst>
          </p:cNvPr>
          <p:cNvSpPr>
            <a:spLocks noGrp="1"/>
          </p:cNvSpPr>
          <p:nvPr>
            <p:ph idx="15"/>
          </p:nvPr>
        </p:nvSpPr>
        <p:spPr/>
        <p:txBody>
          <a:bodyPr/>
          <a:lstStyle/>
          <a:p>
            <a:r>
              <a:rPr lang="en-US" dirty="0"/>
              <a:t>Our mission: To be the leading value carrier across the North Atlantic</a:t>
            </a:r>
            <a:br>
              <a:rPr lang="en-US" dirty="0"/>
            </a:br>
            <a:endParaRPr lang="en-US" dirty="0"/>
          </a:p>
          <a:p>
            <a:r>
              <a:rPr lang="en-US" dirty="0"/>
              <a:t>We have refreshed our brand offering </a:t>
            </a:r>
            <a:br>
              <a:rPr lang="en-US" dirty="0"/>
            </a:br>
            <a:r>
              <a:rPr lang="en-US" dirty="0"/>
              <a:t>a contemporary personality</a:t>
            </a:r>
            <a:br>
              <a:rPr lang="en-US" dirty="0"/>
            </a:br>
            <a:endParaRPr lang="en-US" dirty="0"/>
          </a:p>
          <a:p>
            <a:r>
              <a:rPr lang="en-US" dirty="0"/>
              <a:t>Improved cost and productivity has enabled Aer Lingus to maintain competitive pricing</a:t>
            </a:r>
            <a:br>
              <a:rPr lang="en-US" dirty="0"/>
            </a:br>
            <a:endParaRPr lang="en-US" dirty="0"/>
          </a:p>
          <a:p>
            <a:r>
              <a:rPr lang="en-US" dirty="0"/>
              <a:t>Growth of share and services on long-haul</a:t>
            </a:r>
          </a:p>
          <a:p>
            <a:endParaRPr lang="en-US" dirty="0"/>
          </a:p>
        </p:txBody>
      </p:sp>
      <p:pic>
        <p:nvPicPr>
          <p:cNvPr id="6" name="Picture 5">
            <a:extLst>
              <a:ext uri="{FF2B5EF4-FFF2-40B4-BE49-F238E27FC236}">
                <a16:creationId xmlns:a16="http://schemas.microsoft.com/office/drawing/2014/main" id="{06142574-1294-DD41-A435-17CFF5468AA8}"/>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6797842" y="0"/>
            <a:ext cx="5400000" cy="6858000"/>
          </a:xfrm>
          <a:prstGeom prst="rect">
            <a:avLst/>
          </a:prstGeom>
        </p:spPr>
      </p:pic>
    </p:spTree>
    <p:extLst>
      <p:ext uri="{BB962C8B-B14F-4D97-AF65-F5344CB8AC3E}">
        <p14:creationId xmlns:p14="http://schemas.microsoft.com/office/powerpoint/2010/main" val="421460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D6A2-B788-448F-9424-F7277EC7FBF5}"/>
              </a:ext>
            </a:extLst>
          </p:cNvPr>
          <p:cNvSpPr>
            <a:spLocks noGrp="1"/>
          </p:cNvSpPr>
          <p:nvPr>
            <p:ph type="title"/>
          </p:nvPr>
        </p:nvSpPr>
        <p:spPr/>
        <p:txBody>
          <a:bodyPr/>
          <a:lstStyle/>
          <a:p>
            <a:r>
              <a:rPr lang="en-IE" dirty="0"/>
              <a:t>Sustainability</a:t>
            </a:r>
          </a:p>
        </p:txBody>
      </p:sp>
      <p:sp>
        <p:nvSpPr>
          <p:cNvPr id="3" name="Content Placeholder 2">
            <a:extLst>
              <a:ext uri="{FF2B5EF4-FFF2-40B4-BE49-F238E27FC236}">
                <a16:creationId xmlns:a16="http://schemas.microsoft.com/office/drawing/2014/main" id="{3A82C600-CAFD-4538-A1C3-446D84326252}"/>
              </a:ext>
            </a:extLst>
          </p:cNvPr>
          <p:cNvSpPr>
            <a:spLocks noGrp="1"/>
          </p:cNvSpPr>
          <p:nvPr>
            <p:ph idx="16"/>
          </p:nvPr>
        </p:nvSpPr>
        <p:spPr/>
        <p:txBody>
          <a:bodyPr>
            <a:normAutofit/>
          </a:bodyPr>
          <a:lstStyle/>
          <a:p>
            <a:pPr marL="0" indent="0">
              <a:spcBef>
                <a:spcPts val="0"/>
              </a:spcBef>
              <a:buNone/>
            </a:pPr>
            <a:r>
              <a:rPr lang="en-IE" dirty="0"/>
              <a:t>At  Aer Lingus, we are committed to a sustainable future. </a:t>
            </a:r>
          </a:p>
          <a:p>
            <a:pPr marL="0" indent="0">
              <a:spcBef>
                <a:spcPts val="0"/>
              </a:spcBef>
              <a:buNone/>
            </a:pPr>
            <a:endParaRPr lang="en-IE" dirty="0"/>
          </a:p>
          <a:p>
            <a:pPr marL="0" indent="0">
              <a:spcBef>
                <a:spcPts val="0"/>
              </a:spcBef>
              <a:buNone/>
            </a:pPr>
            <a:r>
              <a:rPr lang="en-IE" b="1" dirty="0"/>
              <a:t>Our flight path to a carbon neutral future. </a:t>
            </a:r>
          </a:p>
          <a:p>
            <a:pPr>
              <a:spcBef>
                <a:spcPts val="0"/>
              </a:spcBef>
            </a:pPr>
            <a:endParaRPr lang="en-IE" dirty="0"/>
          </a:p>
          <a:p>
            <a:pPr marL="0" indent="0">
              <a:spcBef>
                <a:spcPts val="0"/>
              </a:spcBef>
              <a:buNone/>
            </a:pPr>
            <a:r>
              <a:rPr lang="en-IE" dirty="0"/>
              <a:t>We are part of IAG, the first airline group worldwide to commit to achieving net zero carbon emissions by 2050. The group will achieve a 10% reduction in CO₂ per passenger kilometre by 2025 and a 20% reduction by 2030.</a:t>
            </a:r>
          </a:p>
          <a:p>
            <a:pPr>
              <a:spcBef>
                <a:spcPts val="0"/>
              </a:spcBef>
            </a:pPr>
            <a:endParaRPr lang="en-IE" dirty="0"/>
          </a:p>
          <a:p>
            <a:pPr marL="0" indent="0">
              <a:spcBef>
                <a:spcPts val="0"/>
              </a:spcBef>
              <a:buNone/>
            </a:pPr>
            <a:r>
              <a:rPr lang="en-IE" dirty="0"/>
              <a:t>Core to our environmental objectives is investment in new and modern aircraft. Our new Airbus 321neo LR aircraft are 20% more fuel-efficient than existing aircraft and produces 50% less engine noise versus the A321ceo. </a:t>
            </a:r>
          </a:p>
          <a:p>
            <a:pPr>
              <a:spcBef>
                <a:spcPts val="0"/>
              </a:spcBef>
            </a:pPr>
            <a:endParaRPr lang="en-IE" dirty="0"/>
          </a:p>
          <a:p>
            <a:pPr marL="0" indent="0">
              <a:spcBef>
                <a:spcPts val="0"/>
              </a:spcBef>
              <a:buNone/>
            </a:pPr>
            <a:r>
              <a:rPr lang="en-IE" dirty="0"/>
              <a:t>As well as innovations and investments in more modern aircraft and technology we are committed to reducing aviation’s environmental impact and are investing in a range of global carbon reduction projects – such as rainforest protection and reforestation programmes, which our customers will also be able to offset their flight to, making their journey carbon neutral.</a:t>
            </a:r>
          </a:p>
          <a:p>
            <a:endParaRPr lang="en-IE" dirty="0"/>
          </a:p>
        </p:txBody>
      </p:sp>
    </p:spTree>
    <p:extLst>
      <p:ext uri="{BB962C8B-B14F-4D97-AF65-F5344CB8AC3E}">
        <p14:creationId xmlns:p14="http://schemas.microsoft.com/office/powerpoint/2010/main" val="387663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DB07AD-EE1B-4B94-B31F-4313132CD7A0}"/>
              </a:ext>
            </a:extLst>
          </p:cNvPr>
          <p:cNvSpPr>
            <a:spLocks noGrp="1"/>
          </p:cNvSpPr>
          <p:nvPr>
            <p:ph type="body" sz="quarter" idx="10"/>
          </p:nvPr>
        </p:nvSpPr>
        <p:spPr/>
        <p:txBody>
          <a:bodyPr/>
          <a:lstStyle/>
          <a:p>
            <a:r>
              <a:rPr lang="en-IE" dirty="0"/>
              <a:t>Innovation &amp; Technology</a:t>
            </a:r>
          </a:p>
        </p:txBody>
      </p:sp>
    </p:spTree>
    <p:extLst>
      <p:ext uri="{BB962C8B-B14F-4D97-AF65-F5344CB8AC3E}">
        <p14:creationId xmlns:p14="http://schemas.microsoft.com/office/powerpoint/2010/main" val="186109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12BD-A1D4-434D-AC55-0AE1E4B1B6A3}"/>
              </a:ext>
            </a:extLst>
          </p:cNvPr>
          <p:cNvSpPr>
            <a:spLocks noGrp="1"/>
          </p:cNvSpPr>
          <p:nvPr>
            <p:ph type="title"/>
          </p:nvPr>
        </p:nvSpPr>
        <p:spPr/>
        <p:txBody>
          <a:bodyPr/>
          <a:lstStyle/>
          <a:p>
            <a:r>
              <a:rPr lang="en-GB" dirty="0"/>
              <a:t>Ready to travel – Let’s fly with </a:t>
            </a:r>
            <a:r>
              <a:rPr lang="en-GB" u="sng" dirty="0" err="1"/>
              <a:t>VeriFLY</a:t>
            </a:r>
            <a:endParaRPr lang="en-GB" u="sng" dirty="0"/>
          </a:p>
        </p:txBody>
      </p:sp>
      <p:sp>
        <p:nvSpPr>
          <p:cNvPr id="3" name="Content Placeholder 2">
            <a:extLst>
              <a:ext uri="{FF2B5EF4-FFF2-40B4-BE49-F238E27FC236}">
                <a16:creationId xmlns:a16="http://schemas.microsoft.com/office/drawing/2014/main" id="{ABEE414B-3952-4862-BAC8-474581315ED3}"/>
              </a:ext>
            </a:extLst>
          </p:cNvPr>
          <p:cNvSpPr>
            <a:spLocks noGrp="1"/>
          </p:cNvSpPr>
          <p:nvPr>
            <p:ph idx="16"/>
          </p:nvPr>
        </p:nvSpPr>
        <p:spPr>
          <a:xfrm>
            <a:off x="523646" y="1036461"/>
            <a:ext cx="10280477" cy="5083120"/>
          </a:xfrm>
        </p:spPr>
        <p:txBody>
          <a:bodyPr>
            <a:normAutofit/>
          </a:bodyPr>
          <a:lstStyle/>
          <a:p>
            <a:pPr>
              <a:lnSpc>
                <a:spcPct val="170000"/>
              </a:lnSpc>
            </a:pPr>
            <a:r>
              <a:rPr lang="en-GB" sz="1400" dirty="0"/>
              <a:t>Download </a:t>
            </a:r>
            <a:r>
              <a:rPr lang="en-GB" sz="1400" dirty="0" err="1"/>
              <a:t>VeriFLY</a:t>
            </a:r>
            <a:r>
              <a:rPr lang="en-GB" sz="1400" dirty="0"/>
              <a:t> app for free </a:t>
            </a:r>
          </a:p>
          <a:p>
            <a:pPr>
              <a:lnSpc>
                <a:spcPct val="170000"/>
              </a:lnSpc>
            </a:pPr>
            <a:r>
              <a:rPr lang="en-GB" sz="1400" dirty="0"/>
              <a:t>Available on the majority of our network  - must use for each flight / destination </a:t>
            </a:r>
          </a:p>
          <a:p>
            <a:pPr>
              <a:lnSpc>
                <a:spcPct val="170000"/>
              </a:lnSpc>
            </a:pPr>
            <a:r>
              <a:rPr lang="en-GB" sz="1400" dirty="0" err="1"/>
              <a:t>VeriFLY</a:t>
            </a:r>
            <a:r>
              <a:rPr lang="en-GB" sz="1400" dirty="0"/>
              <a:t> must be used for to and from USA to allow for online check in (just show your online boarding pass)  </a:t>
            </a:r>
          </a:p>
          <a:p>
            <a:pPr>
              <a:lnSpc>
                <a:spcPct val="170000"/>
              </a:lnSpc>
            </a:pPr>
            <a:r>
              <a:rPr lang="en-GB" sz="1400" dirty="0"/>
              <a:t>For EU routes show your “green tick” and boarding pass</a:t>
            </a:r>
          </a:p>
          <a:p>
            <a:pPr>
              <a:lnSpc>
                <a:spcPct val="170000"/>
              </a:lnSpc>
            </a:pPr>
            <a:r>
              <a:rPr lang="en-GB" sz="1400" dirty="0" err="1"/>
              <a:t>VeriFLY</a:t>
            </a:r>
            <a:r>
              <a:rPr lang="en-GB" sz="1400" dirty="0"/>
              <a:t> can be used for flight up to -4 hours to STD</a:t>
            </a:r>
          </a:p>
          <a:p>
            <a:pPr>
              <a:lnSpc>
                <a:spcPct val="170000"/>
              </a:lnSpc>
            </a:pPr>
            <a:r>
              <a:rPr lang="en-GB" sz="1400" dirty="0"/>
              <a:t>All COVID related checks approved and you’re good to go.</a:t>
            </a:r>
            <a:endParaRPr lang="en-GB" sz="1000" dirty="0"/>
          </a:p>
        </p:txBody>
      </p:sp>
      <p:pic>
        <p:nvPicPr>
          <p:cNvPr id="6" name="Picture 5" descr="Graphical user interface, text, application&#10;&#10;Description automatically generated">
            <a:extLst>
              <a:ext uri="{FF2B5EF4-FFF2-40B4-BE49-F238E27FC236}">
                <a16:creationId xmlns:a16="http://schemas.microsoft.com/office/drawing/2014/main" id="{5E06D9FF-AA55-490F-B3B0-E760E2C13F10}"/>
              </a:ext>
            </a:extLst>
          </p:cNvPr>
          <p:cNvPicPr>
            <a:picLocks noChangeAspect="1"/>
          </p:cNvPicPr>
          <p:nvPr/>
        </p:nvPicPr>
        <p:blipFill>
          <a:blip r:embed="rId2"/>
          <a:stretch>
            <a:fillRect/>
          </a:stretch>
        </p:blipFill>
        <p:spPr>
          <a:xfrm>
            <a:off x="8348528" y="2957108"/>
            <a:ext cx="1733608" cy="368532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F83D0895-93B8-493C-B950-72A8DD07DABE}"/>
              </a:ext>
            </a:extLst>
          </p:cNvPr>
          <p:cNvPicPr>
            <a:picLocks noChangeAspect="1"/>
          </p:cNvPicPr>
          <p:nvPr/>
        </p:nvPicPr>
        <p:blipFill>
          <a:blip r:embed="rId3"/>
          <a:stretch>
            <a:fillRect/>
          </a:stretch>
        </p:blipFill>
        <p:spPr>
          <a:xfrm>
            <a:off x="4715251" y="3897297"/>
            <a:ext cx="1269563" cy="2749026"/>
          </a:xfrm>
          <a:prstGeom prst="rect">
            <a:avLst/>
          </a:prstGeom>
        </p:spPr>
      </p:pic>
      <p:pic>
        <p:nvPicPr>
          <p:cNvPr id="4100" name="Picture 4" descr="Graphical user interface, text, application, chat or text message&#10;&#10;Description automatically generated">
            <a:extLst>
              <a:ext uri="{FF2B5EF4-FFF2-40B4-BE49-F238E27FC236}">
                <a16:creationId xmlns:a16="http://schemas.microsoft.com/office/drawing/2014/main" id="{1A6CF23F-6CBE-4124-84B3-F1C3CAAD0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001" y="3897297"/>
            <a:ext cx="1264387" cy="274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Qr code&#10;&#10;Description automatically generated">
            <a:extLst>
              <a:ext uri="{FF2B5EF4-FFF2-40B4-BE49-F238E27FC236}">
                <a16:creationId xmlns:a16="http://schemas.microsoft.com/office/drawing/2014/main" id="{21AEA6E3-0CE9-4C58-B799-CCD13FCA9D75}"/>
              </a:ext>
            </a:extLst>
          </p:cNvPr>
          <p:cNvPicPr>
            <a:picLocks noChangeAspect="1"/>
          </p:cNvPicPr>
          <p:nvPr/>
        </p:nvPicPr>
        <p:blipFill>
          <a:blip r:embed="rId5"/>
          <a:stretch>
            <a:fillRect/>
          </a:stretch>
        </p:blipFill>
        <p:spPr>
          <a:xfrm>
            <a:off x="10539023" y="3148175"/>
            <a:ext cx="1339269" cy="2899965"/>
          </a:xfrm>
          <a:prstGeom prst="rect">
            <a:avLst/>
          </a:prstGeom>
          <a:ln w="41275">
            <a:noFill/>
          </a:ln>
        </p:spPr>
      </p:pic>
      <p:sp>
        <p:nvSpPr>
          <p:cNvPr id="16" name="Oval 15">
            <a:extLst>
              <a:ext uri="{FF2B5EF4-FFF2-40B4-BE49-F238E27FC236}">
                <a16:creationId xmlns:a16="http://schemas.microsoft.com/office/drawing/2014/main" id="{A62ADAED-2C6E-4141-8490-B6F7FCA86542}"/>
              </a:ext>
            </a:extLst>
          </p:cNvPr>
          <p:cNvSpPr/>
          <p:nvPr/>
        </p:nvSpPr>
        <p:spPr>
          <a:xfrm>
            <a:off x="10326612" y="2609850"/>
            <a:ext cx="1737623" cy="37504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Graphical user interface, application&#10;&#10;Description automatically generated">
            <a:extLst>
              <a:ext uri="{FF2B5EF4-FFF2-40B4-BE49-F238E27FC236}">
                <a16:creationId xmlns:a16="http://schemas.microsoft.com/office/drawing/2014/main" id="{728ACDE0-3FC8-4943-A670-580B4FB08F28}"/>
              </a:ext>
            </a:extLst>
          </p:cNvPr>
          <p:cNvPicPr>
            <a:picLocks noChangeAspect="1"/>
          </p:cNvPicPr>
          <p:nvPr/>
        </p:nvPicPr>
        <p:blipFill>
          <a:blip r:embed="rId6"/>
          <a:stretch>
            <a:fillRect/>
          </a:stretch>
        </p:blipFill>
        <p:spPr>
          <a:xfrm>
            <a:off x="6398864" y="2957109"/>
            <a:ext cx="1701969" cy="3685329"/>
          </a:xfrm>
          <a:prstGeom prst="rect">
            <a:avLst/>
          </a:prstGeom>
        </p:spPr>
      </p:pic>
      <p:cxnSp>
        <p:nvCxnSpPr>
          <p:cNvPr id="11" name="Straight Arrow Connector 10">
            <a:extLst>
              <a:ext uri="{FF2B5EF4-FFF2-40B4-BE49-F238E27FC236}">
                <a16:creationId xmlns:a16="http://schemas.microsoft.com/office/drawing/2014/main" id="{D5D94696-FB1F-44C7-A45E-FDC28D2BECB5}"/>
              </a:ext>
            </a:extLst>
          </p:cNvPr>
          <p:cNvCxnSpPr/>
          <p:nvPr/>
        </p:nvCxnSpPr>
        <p:spPr>
          <a:xfrm>
            <a:off x="9348186" y="2343705"/>
            <a:ext cx="1651247" cy="9169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D8A1C21-4180-4B3F-8366-F51F3745DCE6}"/>
              </a:ext>
            </a:extLst>
          </p:cNvPr>
          <p:cNvCxnSpPr>
            <a:cxnSpLocks/>
          </p:cNvCxnSpPr>
          <p:nvPr/>
        </p:nvCxnSpPr>
        <p:spPr>
          <a:xfrm>
            <a:off x="5246663" y="2867487"/>
            <a:ext cx="1429345" cy="1198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98913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D41E-E4EB-49D6-B58C-FB9BEF41B4CA}"/>
              </a:ext>
            </a:extLst>
          </p:cNvPr>
          <p:cNvSpPr>
            <a:spLocks noGrp="1"/>
          </p:cNvSpPr>
          <p:nvPr>
            <p:ph type="title"/>
          </p:nvPr>
        </p:nvSpPr>
        <p:spPr>
          <a:xfrm>
            <a:off x="489854" y="295382"/>
            <a:ext cx="11152484" cy="1089529"/>
          </a:xfrm>
        </p:spPr>
        <p:txBody>
          <a:bodyPr/>
          <a:lstStyle/>
          <a:p>
            <a:r>
              <a:rPr lang="en-GB" dirty="0"/>
              <a:t>“Know before you go” – Sherpa support tool</a:t>
            </a:r>
          </a:p>
        </p:txBody>
      </p:sp>
      <p:pic>
        <p:nvPicPr>
          <p:cNvPr id="5" name="Content Placeholder 4">
            <a:extLst>
              <a:ext uri="{FF2B5EF4-FFF2-40B4-BE49-F238E27FC236}">
                <a16:creationId xmlns:a16="http://schemas.microsoft.com/office/drawing/2014/main" id="{752A59C3-7CEE-4D15-8776-8575976A03D8}"/>
              </a:ext>
            </a:extLst>
          </p:cNvPr>
          <p:cNvPicPr>
            <a:picLocks noGrp="1" noChangeAspect="1"/>
          </p:cNvPicPr>
          <p:nvPr>
            <p:ph idx="16"/>
          </p:nvPr>
        </p:nvPicPr>
        <p:blipFill>
          <a:blip r:embed="rId2"/>
          <a:stretch>
            <a:fillRect/>
          </a:stretch>
        </p:blipFill>
        <p:spPr>
          <a:xfrm>
            <a:off x="549662" y="1250244"/>
            <a:ext cx="5003566" cy="4768815"/>
          </a:xfrm>
          <a:prstGeom prst="rect">
            <a:avLst/>
          </a:prstGeom>
        </p:spPr>
      </p:pic>
      <p:pic>
        <p:nvPicPr>
          <p:cNvPr id="7" name="Picture 6">
            <a:extLst>
              <a:ext uri="{FF2B5EF4-FFF2-40B4-BE49-F238E27FC236}">
                <a16:creationId xmlns:a16="http://schemas.microsoft.com/office/drawing/2014/main" id="{97F13CA0-AE62-4205-8719-20960C11FE4A}"/>
              </a:ext>
            </a:extLst>
          </p:cNvPr>
          <p:cNvPicPr>
            <a:picLocks noChangeAspect="1"/>
          </p:cNvPicPr>
          <p:nvPr/>
        </p:nvPicPr>
        <p:blipFill>
          <a:blip r:embed="rId3"/>
          <a:stretch>
            <a:fillRect/>
          </a:stretch>
        </p:blipFill>
        <p:spPr>
          <a:xfrm>
            <a:off x="5913406" y="1254350"/>
            <a:ext cx="5077149" cy="4764709"/>
          </a:xfrm>
          <a:prstGeom prst="rect">
            <a:avLst/>
          </a:prstGeom>
        </p:spPr>
      </p:pic>
      <p:cxnSp>
        <p:nvCxnSpPr>
          <p:cNvPr id="9" name="Straight Arrow Connector 8">
            <a:extLst>
              <a:ext uri="{FF2B5EF4-FFF2-40B4-BE49-F238E27FC236}">
                <a16:creationId xmlns:a16="http://schemas.microsoft.com/office/drawing/2014/main" id="{D4E8ACB1-4590-420C-8CEE-2FC8B7EC913A}"/>
              </a:ext>
            </a:extLst>
          </p:cNvPr>
          <p:cNvCxnSpPr>
            <a:cxnSpLocks/>
          </p:cNvCxnSpPr>
          <p:nvPr/>
        </p:nvCxnSpPr>
        <p:spPr>
          <a:xfrm flipH="1">
            <a:off x="1642369" y="2741839"/>
            <a:ext cx="1856626" cy="8076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a:extLst>
              <a:ext uri="{FF2B5EF4-FFF2-40B4-BE49-F238E27FC236}">
                <a16:creationId xmlns:a16="http://schemas.microsoft.com/office/drawing/2014/main" id="{10CA01DE-E4AB-406A-9301-AF186B9A9804}"/>
              </a:ext>
            </a:extLst>
          </p:cNvPr>
          <p:cNvCxnSpPr>
            <a:cxnSpLocks/>
          </p:cNvCxnSpPr>
          <p:nvPr/>
        </p:nvCxnSpPr>
        <p:spPr>
          <a:xfrm flipH="1">
            <a:off x="8016537" y="2976488"/>
            <a:ext cx="221941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0DFACAC0-538B-4674-8866-492B51AC0503}"/>
              </a:ext>
            </a:extLst>
          </p:cNvPr>
          <p:cNvSpPr txBox="1"/>
          <p:nvPr/>
        </p:nvSpPr>
        <p:spPr>
          <a:xfrm>
            <a:off x="3498995" y="2589311"/>
            <a:ext cx="2200786" cy="307777"/>
          </a:xfrm>
          <a:prstGeom prst="rect">
            <a:avLst/>
          </a:prstGeom>
          <a:noFill/>
        </p:spPr>
        <p:txBody>
          <a:bodyPr wrap="square" rtlCol="0">
            <a:spAutoFit/>
          </a:bodyPr>
          <a:lstStyle/>
          <a:p>
            <a:r>
              <a:rPr lang="en-GB" sz="1400" b="1" u="sng" dirty="0"/>
              <a:t>Departure requirements</a:t>
            </a:r>
          </a:p>
        </p:txBody>
      </p:sp>
      <p:sp>
        <p:nvSpPr>
          <p:cNvPr id="23" name="TextBox 22">
            <a:extLst>
              <a:ext uri="{FF2B5EF4-FFF2-40B4-BE49-F238E27FC236}">
                <a16:creationId xmlns:a16="http://schemas.microsoft.com/office/drawing/2014/main" id="{C150C99A-F476-49FA-9847-B56B7645DEAE}"/>
              </a:ext>
            </a:extLst>
          </p:cNvPr>
          <p:cNvSpPr txBox="1"/>
          <p:nvPr/>
        </p:nvSpPr>
        <p:spPr>
          <a:xfrm>
            <a:off x="10205987" y="2782219"/>
            <a:ext cx="1929314" cy="307777"/>
          </a:xfrm>
          <a:prstGeom prst="rect">
            <a:avLst/>
          </a:prstGeom>
          <a:noFill/>
        </p:spPr>
        <p:txBody>
          <a:bodyPr wrap="square" rtlCol="0">
            <a:spAutoFit/>
          </a:bodyPr>
          <a:lstStyle/>
          <a:p>
            <a:r>
              <a:rPr lang="en-GB" sz="1400" b="1" u="sng" dirty="0"/>
              <a:t>Return requirements </a:t>
            </a:r>
          </a:p>
        </p:txBody>
      </p:sp>
      <p:sp>
        <p:nvSpPr>
          <p:cNvPr id="26" name="Rectangle 25">
            <a:extLst>
              <a:ext uri="{FF2B5EF4-FFF2-40B4-BE49-F238E27FC236}">
                <a16:creationId xmlns:a16="http://schemas.microsoft.com/office/drawing/2014/main" id="{7DC14A28-AD31-4777-812E-0654C130E665}"/>
              </a:ext>
            </a:extLst>
          </p:cNvPr>
          <p:cNvSpPr/>
          <p:nvPr/>
        </p:nvSpPr>
        <p:spPr>
          <a:xfrm>
            <a:off x="2762434" y="6056290"/>
            <a:ext cx="8130465" cy="369332"/>
          </a:xfrm>
          <a:prstGeom prst="rect">
            <a:avLst/>
          </a:prstGeom>
        </p:spPr>
        <p:txBody>
          <a:bodyPr wrap="square">
            <a:spAutoFit/>
          </a:bodyPr>
          <a:lstStyle/>
          <a:p>
            <a:r>
              <a:rPr lang="en-GB" sz="1400" b="1" dirty="0">
                <a:solidFill>
                  <a:srgbClr val="006272"/>
                </a:solidFill>
                <a:latin typeface="Diodrum Regular"/>
                <a:hlinkClick r:id="rId4"/>
              </a:rPr>
              <a:t>https://www.aerlingus.com/support/covid19-information/country-by-country-travel-information/</a:t>
            </a:r>
            <a:r>
              <a:rPr lang="en-GB" sz="1400" b="1" dirty="0">
                <a:solidFill>
                  <a:srgbClr val="006272"/>
                </a:solidFill>
                <a:latin typeface="Diodrum Regular"/>
              </a:rPr>
              <a:t> </a:t>
            </a:r>
            <a:r>
              <a:rPr lang="en-GB" dirty="0">
                <a:solidFill>
                  <a:srgbClr val="686868"/>
                </a:solidFill>
                <a:latin typeface="Diodrum Regular"/>
              </a:rPr>
              <a:t>  </a:t>
            </a:r>
            <a:endParaRPr lang="en-GB" dirty="0"/>
          </a:p>
        </p:txBody>
      </p:sp>
      <p:cxnSp>
        <p:nvCxnSpPr>
          <p:cNvPr id="28" name="Straight Arrow Connector 27">
            <a:extLst>
              <a:ext uri="{FF2B5EF4-FFF2-40B4-BE49-F238E27FC236}">
                <a16:creationId xmlns:a16="http://schemas.microsoft.com/office/drawing/2014/main" id="{655A97FC-2AB7-4192-B605-29F9C6AD59DA}"/>
              </a:ext>
            </a:extLst>
          </p:cNvPr>
          <p:cNvCxnSpPr>
            <a:cxnSpLocks/>
            <a:stCxn id="30" idx="1"/>
          </p:cNvCxnSpPr>
          <p:nvPr/>
        </p:nvCxnSpPr>
        <p:spPr>
          <a:xfrm flipH="1">
            <a:off x="1978431" y="1121800"/>
            <a:ext cx="1804238" cy="15671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0" name="TextBox 29">
            <a:extLst>
              <a:ext uri="{FF2B5EF4-FFF2-40B4-BE49-F238E27FC236}">
                <a16:creationId xmlns:a16="http://schemas.microsoft.com/office/drawing/2014/main" id="{D0ACF55A-693C-4DD2-94E5-F40039BA1DF7}"/>
              </a:ext>
            </a:extLst>
          </p:cNvPr>
          <p:cNvSpPr txBox="1"/>
          <p:nvPr/>
        </p:nvSpPr>
        <p:spPr>
          <a:xfrm>
            <a:off x="3782669" y="990995"/>
            <a:ext cx="1950648" cy="261610"/>
          </a:xfrm>
          <a:prstGeom prst="rect">
            <a:avLst/>
          </a:prstGeom>
          <a:noFill/>
        </p:spPr>
        <p:txBody>
          <a:bodyPr wrap="square" rtlCol="0">
            <a:spAutoFit/>
          </a:bodyPr>
          <a:lstStyle/>
          <a:p>
            <a:r>
              <a:rPr lang="en-GB" sz="1100" b="1" u="sng" dirty="0"/>
              <a:t>Country requirements </a:t>
            </a:r>
          </a:p>
        </p:txBody>
      </p:sp>
      <p:sp>
        <p:nvSpPr>
          <p:cNvPr id="35" name="TextBox 34">
            <a:extLst>
              <a:ext uri="{FF2B5EF4-FFF2-40B4-BE49-F238E27FC236}">
                <a16:creationId xmlns:a16="http://schemas.microsoft.com/office/drawing/2014/main" id="{0CC689CF-5670-4CBD-A678-29439287512A}"/>
              </a:ext>
            </a:extLst>
          </p:cNvPr>
          <p:cNvSpPr txBox="1"/>
          <p:nvPr/>
        </p:nvSpPr>
        <p:spPr>
          <a:xfrm>
            <a:off x="9083437" y="1032453"/>
            <a:ext cx="1950648" cy="261610"/>
          </a:xfrm>
          <a:prstGeom prst="rect">
            <a:avLst/>
          </a:prstGeom>
          <a:noFill/>
        </p:spPr>
        <p:txBody>
          <a:bodyPr wrap="square" rtlCol="0">
            <a:spAutoFit/>
          </a:bodyPr>
          <a:lstStyle/>
          <a:p>
            <a:r>
              <a:rPr lang="en-GB" sz="1100" b="1" dirty="0"/>
              <a:t> </a:t>
            </a:r>
          </a:p>
        </p:txBody>
      </p:sp>
    </p:spTree>
    <p:extLst>
      <p:ext uri="{BB962C8B-B14F-4D97-AF65-F5344CB8AC3E}">
        <p14:creationId xmlns:p14="http://schemas.microsoft.com/office/powerpoint/2010/main" val="201092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1597-AA29-4FF4-BDB0-0B95384FDC58}"/>
              </a:ext>
            </a:extLst>
          </p:cNvPr>
          <p:cNvSpPr>
            <a:spLocks noGrp="1"/>
          </p:cNvSpPr>
          <p:nvPr>
            <p:ph type="title"/>
          </p:nvPr>
        </p:nvSpPr>
        <p:spPr/>
        <p:txBody>
          <a:bodyPr/>
          <a:lstStyle/>
          <a:p>
            <a:r>
              <a:rPr lang="en-GB" dirty="0" err="1"/>
              <a:t>VeriLFY</a:t>
            </a:r>
            <a:r>
              <a:rPr lang="en-GB" dirty="0"/>
              <a:t> email and USA requirements</a:t>
            </a:r>
          </a:p>
        </p:txBody>
      </p:sp>
      <p:sp>
        <p:nvSpPr>
          <p:cNvPr id="7" name="TextBox 6">
            <a:extLst>
              <a:ext uri="{FF2B5EF4-FFF2-40B4-BE49-F238E27FC236}">
                <a16:creationId xmlns:a16="http://schemas.microsoft.com/office/drawing/2014/main" id="{0FE41A61-CA67-4C02-9D81-216286E70B51}"/>
              </a:ext>
            </a:extLst>
          </p:cNvPr>
          <p:cNvSpPr txBox="1"/>
          <p:nvPr/>
        </p:nvSpPr>
        <p:spPr>
          <a:xfrm>
            <a:off x="6474780" y="3874042"/>
            <a:ext cx="5717220" cy="2983958"/>
          </a:xfrm>
          <a:prstGeom prst="rect">
            <a:avLst/>
          </a:prstGeom>
          <a:noFill/>
        </p:spPr>
        <p:txBody>
          <a:bodyPr wrap="square" rtlCol="0">
            <a:spAutoFit/>
          </a:bodyPr>
          <a:lstStyle/>
          <a:p>
            <a:pPr>
              <a:lnSpc>
                <a:spcPct val="150000"/>
              </a:lnSpc>
            </a:pPr>
            <a:endParaRPr lang="en-GB" sz="1200" dirty="0"/>
          </a:p>
          <a:p>
            <a:pPr>
              <a:lnSpc>
                <a:spcPct val="150000"/>
              </a:lnSpc>
            </a:pPr>
            <a:endParaRPr lang="en-GB" sz="1400" dirty="0"/>
          </a:p>
          <a:p>
            <a:pPr>
              <a:lnSpc>
                <a:spcPct val="150000"/>
              </a:lnSpc>
            </a:pPr>
            <a:r>
              <a:rPr lang="en-GB" sz="1100" b="1" dirty="0"/>
              <a:t>**Customers must have a contact tracing email receipt and if they did not use </a:t>
            </a:r>
            <a:r>
              <a:rPr lang="en-GB" sz="1100" b="1" dirty="0" err="1"/>
              <a:t>VeriLFY</a:t>
            </a:r>
            <a:r>
              <a:rPr lang="en-GB" sz="1100" b="1" dirty="0"/>
              <a:t> must also complete the online Attestation form</a:t>
            </a:r>
            <a:r>
              <a:rPr lang="en-GB" sz="1400" dirty="0"/>
              <a:t>.</a:t>
            </a:r>
          </a:p>
          <a:p>
            <a:pPr>
              <a:lnSpc>
                <a:spcPct val="150000"/>
              </a:lnSpc>
            </a:pPr>
            <a:endParaRPr lang="en-GB" sz="1400" dirty="0"/>
          </a:p>
          <a:p>
            <a:pPr marL="285750" indent="-285750">
              <a:lnSpc>
                <a:spcPct val="150000"/>
              </a:lnSpc>
              <a:buFont typeface="Arial" panose="020B0604020202020204" pitchFamily="34" charset="0"/>
              <a:buChar char="•"/>
            </a:pPr>
            <a:r>
              <a:rPr lang="en-GB" sz="1000" dirty="0">
                <a:hlinkClick r:id="rId2">
                  <a:extLst>
                    <a:ext uri="{A12FA001-AC4F-418D-AE19-62706E023703}">
                      <ahyp:hlinkClr xmlns:ahyp="http://schemas.microsoft.com/office/drawing/2018/hyperlinkcolor" val="tx"/>
                    </a:ext>
                  </a:extLst>
                </a:hlinkClick>
              </a:rPr>
              <a:t>Contact tracing link:  https://contact-tracing.iairgroup.com/html/us/index.html?lang=en</a:t>
            </a:r>
            <a:endParaRPr lang="en-GB" sz="1000" dirty="0"/>
          </a:p>
          <a:p>
            <a:pPr>
              <a:lnSpc>
                <a:spcPct val="150000"/>
              </a:lnSpc>
            </a:pPr>
            <a:endParaRPr lang="en-GB" sz="1200" dirty="0"/>
          </a:p>
          <a:p>
            <a:pPr marL="285750" indent="-285750">
              <a:lnSpc>
                <a:spcPct val="150000"/>
              </a:lnSpc>
              <a:buFont typeface="Arial" panose="020B0604020202020204" pitchFamily="34" charset="0"/>
              <a:buChar char="•"/>
            </a:pPr>
            <a:r>
              <a:rPr lang="en-GB" sz="1000" u="sng" dirty="0">
                <a:hlinkClick r:id="rId3">
                  <a:extLst>
                    <a:ext uri="{A12FA001-AC4F-418D-AE19-62706E023703}">
                      <ahyp:hlinkClr xmlns:ahyp="http://schemas.microsoft.com/office/drawing/2018/hyperlinkcolor" val="tx"/>
                    </a:ext>
                  </a:extLst>
                </a:hlinkClick>
              </a:rPr>
              <a:t>Attestation link:  https://us-attest.iag.cloud/aerlingus</a:t>
            </a:r>
            <a:r>
              <a:rPr lang="en-GB" sz="1000" u="sng" dirty="0"/>
              <a:t> </a:t>
            </a:r>
          </a:p>
          <a:p>
            <a:pPr>
              <a:lnSpc>
                <a:spcPct val="150000"/>
              </a:lnSpc>
            </a:pPr>
            <a:endParaRPr lang="en-GB" sz="1400" dirty="0"/>
          </a:p>
          <a:p>
            <a:pPr>
              <a:lnSpc>
                <a:spcPct val="150000"/>
              </a:lnSpc>
            </a:pPr>
            <a:endParaRPr lang="en-GB" sz="1400" dirty="0"/>
          </a:p>
        </p:txBody>
      </p:sp>
      <p:pic>
        <p:nvPicPr>
          <p:cNvPr id="15" name="Picture 14">
            <a:extLst>
              <a:ext uri="{FF2B5EF4-FFF2-40B4-BE49-F238E27FC236}">
                <a16:creationId xmlns:a16="http://schemas.microsoft.com/office/drawing/2014/main" id="{CDB64BC9-20E3-4B00-B974-E29229E4B449}"/>
              </a:ext>
            </a:extLst>
          </p:cNvPr>
          <p:cNvPicPr>
            <a:picLocks noChangeAspect="1"/>
          </p:cNvPicPr>
          <p:nvPr/>
        </p:nvPicPr>
        <p:blipFill>
          <a:blip r:embed="rId4"/>
          <a:stretch>
            <a:fillRect/>
          </a:stretch>
        </p:blipFill>
        <p:spPr>
          <a:xfrm>
            <a:off x="7757316" y="1144437"/>
            <a:ext cx="2061387" cy="321556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9FA45F4-833C-4DD7-97F4-29B7658B5BBD}"/>
              </a:ext>
            </a:extLst>
          </p:cNvPr>
          <p:cNvPicPr>
            <a:picLocks noChangeAspect="1"/>
          </p:cNvPicPr>
          <p:nvPr/>
        </p:nvPicPr>
        <p:blipFill>
          <a:blip r:embed="rId5"/>
          <a:stretch>
            <a:fillRect/>
          </a:stretch>
        </p:blipFill>
        <p:spPr>
          <a:xfrm>
            <a:off x="1559886" y="1083076"/>
            <a:ext cx="3216300" cy="5139786"/>
          </a:xfrm>
          <a:prstGeom prst="rect">
            <a:avLst/>
          </a:prstGeom>
        </p:spPr>
      </p:pic>
    </p:spTree>
    <p:extLst>
      <p:ext uri="{BB962C8B-B14F-4D97-AF65-F5344CB8AC3E}">
        <p14:creationId xmlns:p14="http://schemas.microsoft.com/office/powerpoint/2010/main" val="3372489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4A2D2-C9AD-4369-88C0-30D2DDA1614A}"/>
              </a:ext>
            </a:extLst>
          </p:cNvPr>
          <p:cNvSpPr>
            <a:spLocks noGrp="1"/>
          </p:cNvSpPr>
          <p:nvPr>
            <p:ph type="ctrTitle"/>
          </p:nvPr>
        </p:nvSpPr>
        <p:spPr/>
        <p:txBody>
          <a:bodyPr/>
          <a:lstStyle/>
          <a:p>
            <a:r>
              <a:rPr lang="en-IE" dirty="0"/>
              <a:t>Thanks!</a:t>
            </a:r>
          </a:p>
        </p:txBody>
      </p:sp>
    </p:spTree>
    <p:extLst>
      <p:ext uri="{BB962C8B-B14F-4D97-AF65-F5344CB8AC3E}">
        <p14:creationId xmlns:p14="http://schemas.microsoft.com/office/powerpoint/2010/main" val="154413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27B2467-2243-7E43-9197-10B978DFA218}"/>
              </a:ext>
            </a:extLst>
          </p:cNvPr>
          <p:cNvSpPr>
            <a:spLocks noGrp="1"/>
          </p:cNvSpPr>
          <p:nvPr>
            <p:ph type="title"/>
          </p:nvPr>
        </p:nvSpPr>
        <p:spPr/>
        <p:txBody>
          <a:bodyPr/>
          <a:lstStyle/>
          <a:p>
            <a:r>
              <a:rPr lang="en-IE" dirty="0"/>
              <a:t>The Dublin Gateway </a:t>
            </a:r>
            <a:br>
              <a:rPr lang="en-IE" dirty="0"/>
            </a:br>
            <a:r>
              <a:rPr lang="en-IE" dirty="0"/>
              <a:t>– Connecting North America and Europe</a:t>
            </a:r>
            <a:endParaRPr lang="en-US" dirty="0"/>
          </a:p>
        </p:txBody>
      </p:sp>
      <p:pic>
        <p:nvPicPr>
          <p:cNvPr id="11" name="Picture 10">
            <a:extLst>
              <a:ext uri="{FF2B5EF4-FFF2-40B4-BE49-F238E27FC236}">
                <a16:creationId xmlns:a16="http://schemas.microsoft.com/office/drawing/2014/main" id="{4CF22672-2A2F-4446-A4A2-D044A5D1C975}"/>
              </a:ext>
            </a:extLst>
          </p:cNvPr>
          <p:cNvPicPr>
            <a:picLocks noChangeAspect="1"/>
          </p:cNvPicPr>
          <p:nvPr/>
        </p:nvPicPr>
        <p:blipFill>
          <a:blip r:embed="rId2"/>
          <a:stretch>
            <a:fillRect/>
          </a:stretch>
        </p:blipFill>
        <p:spPr>
          <a:xfrm>
            <a:off x="629396" y="6380662"/>
            <a:ext cx="1815193" cy="336840"/>
          </a:xfrm>
          <a:prstGeom prst="rect">
            <a:avLst/>
          </a:prstGeom>
        </p:spPr>
      </p:pic>
      <p:pic>
        <p:nvPicPr>
          <p:cNvPr id="3" name="Picture 2" descr="Map&#10;&#10;Description automatically generated">
            <a:extLst>
              <a:ext uri="{FF2B5EF4-FFF2-40B4-BE49-F238E27FC236}">
                <a16:creationId xmlns:a16="http://schemas.microsoft.com/office/drawing/2014/main" id="{ACDECC69-5380-4061-B8B2-B699CFCF8DDE}"/>
              </a:ext>
            </a:extLst>
          </p:cNvPr>
          <p:cNvPicPr>
            <a:picLocks noChangeAspect="1"/>
          </p:cNvPicPr>
          <p:nvPr/>
        </p:nvPicPr>
        <p:blipFill>
          <a:blip r:embed="rId3"/>
          <a:stretch>
            <a:fillRect/>
          </a:stretch>
        </p:blipFill>
        <p:spPr>
          <a:xfrm>
            <a:off x="523646" y="1554189"/>
            <a:ext cx="11447775" cy="5163313"/>
          </a:xfrm>
          <a:prstGeom prst="rect">
            <a:avLst/>
          </a:prstGeom>
        </p:spPr>
      </p:pic>
    </p:spTree>
    <p:extLst>
      <p:ext uri="{BB962C8B-B14F-4D97-AF65-F5344CB8AC3E}">
        <p14:creationId xmlns:p14="http://schemas.microsoft.com/office/powerpoint/2010/main" val="303286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EAEB-4D3E-41FC-BA76-088AE61E5188}"/>
              </a:ext>
            </a:extLst>
          </p:cNvPr>
          <p:cNvSpPr>
            <a:spLocks noGrp="1"/>
          </p:cNvSpPr>
          <p:nvPr>
            <p:ph type="title"/>
          </p:nvPr>
        </p:nvSpPr>
        <p:spPr>
          <a:xfrm>
            <a:off x="523646" y="402466"/>
            <a:ext cx="11152484" cy="1089529"/>
          </a:xfrm>
        </p:spPr>
        <p:txBody>
          <a:bodyPr wrap="none" anchor="t">
            <a:normAutofit/>
          </a:bodyPr>
          <a:lstStyle/>
          <a:p>
            <a:r>
              <a:rPr lang="en-IE" dirty="0"/>
              <a:t>An International airline proud to </a:t>
            </a:r>
            <a:r>
              <a:rPr lang="en-IE"/>
              <a:t>be Irish</a:t>
            </a:r>
            <a:endParaRPr lang="en-IE" dirty="0"/>
          </a:p>
        </p:txBody>
      </p:sp>
      <p:pic>
        <p:nvPicPr>
          <p:cNvPr id="5" name="Content Placeholder 5">
            <a:extLst>
              <a:ext uri="{FF2B5EF4-FFF2-40B4-BE49-F238E27FC236}">
                <a16:creationId xmlns:a16="http://schemas.microsoft.com/office/drawing/2014/main" id="{7BEBBE0B-7E91-4850-9355-4E5CEDBCF7DE}"/>
              </a:ext>
            </a:extLst>
          </p:cNvPr>
          <p:cNvPicPr>
            <a:picLocks noChangeAspect="1"/>
          </p:cNvPicPr>
          <p:nvPr/>
        </p:nvPicPr>
        <p:blipFill>
          <a:blip r:embed="rId2"/>
          <a:stretch>
            <a:fillRect/>
          </a:stretch>
        </p:blipFill>
        <p:spPr>
          <a:xfrm>
            <a:off x="6096000" y="2338655"/>
            <a:ext cx="5580130" cy="3138822"/>
          </a:xfrm>
          <a:prstGeom prst="rect">
            <a:avLst/>
          </a:prstGeom>
          <a:noFill/>
        </p:spPr>
      </p:pic>
      <p:sp>
        <p:nvSpPr>
          <p:cNvPr id="3" name="Content Placeholder 2">
            <a:extLst>
              <a:ext uri="{FF2B5EF4-FFF2-40B4-BE49-F238E27FC236}">
                <a16:creationId xmlns:a16="http://schemas.microsoft.com/office/drawing/2014/main" id="{409A0E70-BAFF-4E0A-A734-B9F911325FE6}"/>
              </a:ext>
            </a:extLst>
          </p:cNvPr>
          <p:cNvSpPr>
            <a:spLocks noGrp="1"/>
          </p:cNvSpPr>
          <p:nvPr>
            <p:ph idx="15"/>
          </p:nvPr>
        </p:nvSpPr>
        <p:spPr>
          <a:xfrm>
            <a:off x="514248" y="1653871"/>
            <a:ext cx="5580130" cy="4508390"/>
          </a:xfrm>
        </p:spPr>
        <p:txBody>
          <a:bodyPr>
            <a:normAutofit/>
          </a:bodyPr>
          <a:lstStyle/>
          <a:p>
            <a:pPr fontAlgn="base"/>
            <a:r>
              <a:rPr lang="en-IE" sz="1700" dirty="0"/>
              <a:t>Aer Lingus has been connecting Ireland to North America for over 60 years and has carried an estimated </a:t>
            </a:r>
            <a:r>
              <a:rPr lang="en-IE" sz="1700" b="1" dirty="0"/>
              <a:t>40 million transatlantic customers +</a:t>
            </a:r>
            <a:endParaRPr lang="en-IE" sz="1700" dirty="0"/>
          </a:p>
          <a:p>
            <a:pPr fontAlgn="base"/>
            <a:r>
              <a:rPr lang="en-IE" sz="1700" dirty="0"/>
              <a:t>Early flights were populated mostly with those emigrating from Ireland and over the year Aer Lingus has played a huge role continuing  to connect Irish diaspora to their native land</a:t>
            </a:r>
          </a:p>
          <a:p>
            <a:pPr fontAlgn="base"/>
            <a:r>
              <a:rPr lang="en-IE" sz="1700" dirty="0"/>
              <a:t>Aer Lingus has evolved from an Irish airline that flies internationally to an international airline that is proud to be Irish, something that our North American customers will experience as soon as they book with us and step on board</a:t>
            </a:r>
          </a:p>
          <a:p>
            <a:pPr fontAlgn="base"/>
            <a:r>
              <a:rPr lang="en-IE" sz="1700" dirty="0"/>
              <a:t>Our recent refreshed brand, reflects our position as a modern, contemporary airline but also allows customers who have always loved our brand to maintain a positive affiliation</a:t>
            </a:r>
          </a:p>
          <a:p>
            <a:endParaRPr lang="en-IE" sz="1700" dirty="0"/>
          </a:p>
        </p:txBody>
      </p:sp>
    </p:spTree>
    <p:extLst>
      <p:ext uri="{BB962C8B-B14F-4D97-AF65-F5344CB8AC3E}">
        <p14:creationId xmlns:p14="http://schemas.microsoft.com/office/powerpoint/2010/main" val="260106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A9FB1-08C3-423E-B172-30500563E5BB}"/>
              </a:ext>
            </a:extLst>
          </p:cNvPr>
          <p:cNvSpPr>
            <a:spLocks noGrp="1"/>
          </p:cNvSpPr>
          <p:nvPr>
            <p:ph type="body" sz="quarter" idx="10"/>
          </p:nvPr>
        </p:nvSpPr>
        <p:spPr/>
        <p:txBody>
          <a:bodyPr/>
          <a:lstStyle/>
          <a:p>
            <a:r>
              <a:rPr lang="en-IE" dirty="0"/>
              <a:t>Products and Services</a:t>
            </a:r>
          </a:p>
        </p:txBody>
      </p:sp>
    </p:spTree>
    <p:extLst>
      <p:ext uri="{BB962C8B-B14F-4D97-AF65-F5344CB8AC3E}">
        <p14:creationId xmlns:p14="http://schemas.microsoft.com/office/powerpoint/2010/main" val="159583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654F-4284-4C63-B014-32D32BD8EAE3}"/>
              </a:ext>
            </a:extLst>
          </p:cNvPr>
          <p:cNvSpPr>
            <a:spLocks noGrp="1"/>
          </p:cNvSpPr>
          <p:nvPr>
            <p:ph type="title"/>
          </p:nvPr>
        </p:nvSpPr>
        <p:spPr>
          <a:xfrm>
            <a:off x="523646" y="402466"/>
            <a:ext cx="11152484" cy="1089529"/>
          </a:xfrm>
        </p:spPr>
        <p:txBody>
          <a:bodyPr wrap="square" anchor="t">
            <a:normAutofit/>
          </a:bodyPr>
          <a:lstStyle/>
          <a:p>
            <a:r>
              <a:rPr lang="en-IE" dirty="0"/>
              <a:t>Flights within Europe</a:t>
            </a:r>
            <a:br>
              <a:rPr lang="en-IE" dirty="0"/>
            </a:br>
            <a:endParaRPr lang="en-IE" dirty="0"/>
          </a:p>
        </p:txBody>
      </p:sp>
      <p:pic>
        <p:nvPicPr>
          <p:cNvPr id="5" name="Picture 4">
            <a:extLst>
              <a:ext uri="{FF2B5EF4-FFF2-40B4-BE49-F238E27FC236}">
                <a16:creationId xmlns:a16="http://schemas.microsoft.com/office/drawing/2014/main" id="{AD1845D8-CD1C-4270-92F9-0E0BD4C240DB}"/>
              </a:ext>
            </a:extLst>
          </p:cNvPr>
          <p:cNvPicPr>
            <a:picLocks noChangeAspect="1"/>
          </p:cNvPicPr>
          <p:nvPr/>
        </p:nvPicPr>
        <p:blipFill>
          <a:blip r:embed="rId2"/>
          <a:stretch>
            <a:fillRect/>
          </a:stretch>
        </p:blipFill>
        <p:spPr>
          <a:xfrm>
            <a:off x="7488953" y="1491995"/>
            <a:ext cx="3865944" cy="4508390"/>
          </a:xfrm>
          <a:prstGeom prst="rect">
            <a:avLst/>
          </a:prstGeom>
          <a:noFill/>
        </p:spPr>
      </p:pic>
      <p:sp>
        <p:nvSpPr>
          <p:cNvPr id="3" name="Content Placeholder 2">
            <a:extLst>
              <a:ext uri="{FF2B5EF4-FFF2-40B4-BE49-F238E27FC236}">
                <a16:creationId xmlns:a16="http://schemas.microsoft.com/office/drawing/2014/main" id="{5AE76DB0-80B5-4D26-B414-7FF7CDC79FC8}"/>
              </a:ext>
            </a:extLst>
          </p:cNvPr>
          <p:cNvSpPr>
            <a:spLocks noGrp="1"/>
          </p:cNvSpPr>
          <p:nvPr>
            <p:ph idx="15"/>
          </p:nvPr>
        </p:nvSpPr>
        <p:spPr>
          <a:xfrm>
            <a:off x="417893" y="1174805"/>
            <a:ext cx="6486211" cy="4508390"/>
          </a:xfrm>
        </p:spPr>
        <p:txBody>
          <a:bodyPr>
            <a:noAutofit/>
          </a:bodyPr>
          <a:lstStyle/>
          <a:p>
            <a:r>
              <a:rPr lang="en-IE" sz="1800" dirty="0"/>
              <a:t>All-Economy class cabin, with the addition of </a:t>
            </a:r>
            <a:r>
              <a:rPr lang="en-IE" sz="1800" dirty="0" err="1"/>
              <a:t>AerSpace</a:t>
            </a:r>
            <a:r>
              <a:rPr lang="en-IE" sz="1800" dirty="0"/>
              <a:t>* on certain routes and various retail options for pre-selection of seats at varying price points based on location in the cabin</a:t>
            </a:r>
          </a:p>
          <a:p>
            <a:pPr marL="0" indent="0">
              <a:buNone/>
            </a:pPr>
            <a:r>
              <a:rPr lang="en-IE" sz="1400" i="1" dirty="0"/>
              <a:t>*AerSpace: premium short-haul fare designed to give customers more space to work and relax in the front row of the cabin, along with lounge access and Fast Track airport security</a:t>
            </a:r>
          </a:p>
          <a:p>
            <a:r>
              <a:rPr lang="en-IE" sz="1800" dirty="0"/>
              <a:t>Our A321NeoLR operates certain business short-haul routes (e.g. DUB-LHR), with Business Class seats sold as </a:t>
            </a:r>
            <a:r>
              <a:rPr lang="en-IE" sz="1800" dirty="0" err="1"/>
              <a:t>AerSpace</a:t>
            </a:r>
            <a:endParaRPr lang="en-IE" sz="1800" dirty="0"/>
          </a:p>
          <a:p>
            <a:r>
              <a:rPr lang="en-IE" sz="1800" dirty="0"/>
              <a:t>Customers can choose from a range of food and beverage options to purchase from our on board menu Bia</a:t>
            </a:r>
          </a:p>
          <a:p>
            <a:r>
              <a:rPr lang="en-IE" sz="1800" dirty="0"/>
              <a:t>PressReader, offers customers over 7,000 digital newspapers &amp; magazines, with the level of access based on fare type</a:t>
            </a:r>
          </a:p>
          <a:p>
            <a:r>
              <a:rPr lang="en-IE" sz="1800" dirty="0"/>
              <a:t>New carry-on bag policy launching in summer 2021 with limited allocation of overhead locker space on-board (on the basis of entitlement or purchase online). Free option to drop-off at check-in, charge applies if gate-checked</a:t>
            </a:r>
          </a:p>
        </p:txBody>
      </p:sp>
    </p:spTree>
    <p:extLst>
      <p:ext uri="{BB962C8B-B14F-4D97-AF65-F5344CB8AC3E}">
        <p14:creationId xmlns:p14="http://schemas.microsoft.com/office/powerpoint/2010/main" val="25449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D78F-B017-A24D-9667-F7B09F9464C9}"/>
              </a:ext>
            </a:extLst>
          </p:cNvPr>
          <p:cNvSpPr>
            <a:spLocks noGrp="1"/>
          </p:cNvSpPr>
          <p:nvPr>
            <p:ph type="title"/>
          </p:nvPr>
        </p:nvSpPr>
        <p:spPr>
          <a:xfrm>
            <a:off x="523646" y="402466"/>
            <a:ext cx="7147154" cy="689734"/>
          </a:xfrm>
        </p:spPr>
        <p:txBody>
          <a:bodyPr/>
          <a:lstStyle/>
          <a:p>
            <a:r>
              <a:rPr lang="en-US" dirty="0" err="1"/>
              <a:t>AerSpace</a:t>
            </a:r>
            <a:r>
              <a:rPr lang="en-US" dirty="0"/>
              <a:t> product on short haul</a:t>
            </a:r>
          </a:p>
        </p:txBody>
      </p:sp>
      <p:pic>
        <p:nvPicPr>
          <p:cNvPr id="12" name="Content Placeholder 6" descr="A screenshot of a cell phone&#10;&#10;Description automatically generated">
            <a:extLst>
              <a:ext uri="{FF2B5EF4-FFF2-40B4-BE49-F238E27FC236}">
                <a16:creationId xmlns:a16="http://schemas.microsoft.com/office/drawing/2014/main" id="{16F6537D-DC6D-8644-AAB5-92C5CF92B7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6100" y="2292016"/>
            <a:ext cx="4648200" cy="3883307"/>
          </a:xfrm>
          <a:prstGeom prst="rect">
            <a:avLst/>
          </a:prstGeom>
        </p:spPr>
      </p:pic>
      <p:pic>
        <p:nvPicPr>
          <p:cNvPr id="7" name="Content Placeholder 6" descr="A screenshot of a cell phone&#10;&#10;Description automatically generated">
            <a:extLst>
              <a:ext uri="{FF2B5EF4-FFF2-40B4-BE49-F238E27FC236}">
                <a16:creationId xmlns:a16="http://schemas.microsoft.com/office/drawing/2014/main" id="{904B4FE3-B4E3-7C49-8EBD-91B87982E1DA}"/>
              </a:ext>
            </a:extLst>
          </p:cNvPr>
          <p:cNvPicPr>
            <a:picLocks noGrp="1" noChangeAspect="1"/>
          </p:cNvPicPr>
          <p:nvPr>
            <p:ph idx="13"/>
          </p:nvPr>
        </p:nvPicPr>
        <p:blipFill rotWithShape="1">
          <a:blip r:embed="rId3" cstate="screen">
            <a:alphaModFix/>
            <a:extLst>
              <a:ext uri="{28A0092B-C50C-407E-A947-70E740481C1C}">
                <a14:useLocalDpi xmlns:a14="http://schemas.microsoft.com/office/drawing/2010/main"/>
              </a:ext>
            </a:extLst>
          </a:blip>
          <a:srcRect/>
          <a:stretch/>
        </p:blipFill>
        <p:spPr>
          <a:xfrm>
            <a:off x="842210" y="1443789"/>
            <a:ext cx="5493959" cy="1155032"/>
          </a:xfrm>
        </p:spPr>
      </p:pic>
      <p:sp>
        <p:nvSpPr>
          <p:cNvPr id="13" name="TextBox 12">
            <a:extLst>
              <a:ext uri="{FF2B5EF4-FFF2-40B4-BE49-F238E27FC236}">
                <a16:creationId xmlns:a16="http://schemas.microsoft.com/office/drawing/2014/main" id="{1D565A85-D3FD-5149-906E-35A14C89C6F5}"/>
              </a:ext>
            </a:extLst>
          </p:cNvPr>
          <p:cNvSpPr txBox="1"/>
          <p:nvPr/>
        </p:nvSpPr>
        <p:spPr>
          <a:xfrm>
            <a:off x="5400642" y="2814932"/>
            <a:ext cx="675306" cy="430887"/>
          </a:xfrm>
          <a:prstGeom prst="rect">
            <a:avLst/>
          </a:prstGeom>
          <a:noFill/>
        </p:spPr>
        <p:txBody>
          <a:bodyPr wrap="square" lIns="0" tIns="0" rIns="0" bIns="0" rtlCol="0">
            <a:spAutoFit/>
          </a:bodyPr>
          <a:lstStyle/>
          <a:p>
            <a:r>
              <a:rPr lang="en-US" sz="1400" dirty="0">
                <a:solidFill>
                  <a:srgbClr val="63666A"/>
                </a:solidFill>
              </a:rPr>
              <a:t>Lounge</a:t>
            </a:r>
          </a:p>
          <a:p>
            <a:r>
              <a:rPr lang="en-US" sz="1400" dirty="0">
                <a:solidFill>
                  <a:srgbClr val="63666A"/>
                </a:solidFill>
              </a:rPr>
              <a:t>access</a:t>
            </a:r>
          </a:p>
        </p:txBody>
      </p:sp>
      <p:sp>
        <p:nvSpPr>
          <p:cNvPr id="14" name="TextBox 13">
            <a:extLst>
              <a:ext uri="{FF2B5EF4-FFF2-40B4-BE49-F238E27FC236}">
                <a16:creationId xmlns:a16="http://schemas.microsoft.com/office/drawing/2014/main" id="{6DB16C0F-49B6-9E4C-AE1E-1BAD3B0F968C}"/>
              </a:ext>
            </a:extLst>
          </p:cNvPr>
          <p:cNvSpPr txBox="1"/>
          <p:nvPr/>
        </p:nvSpPr>
        <p:spPr>
          <a:xfrm>
            <a:off x="860547" y="5305469"/>
            <a:ext cx="1313826" cy="430887"/>
          </a:xfrm>
          <a:prstGeom prst="rect">
            <a:avLst/>
          </a:prstGeom>
          <a:noFill/>
        </p:spPr>
        <p:txBody>
          <a:bodyPr wrap="square" lIns="0" tIns="0" rIns="0" bIns="0" rtlCol="0">
            <a:spAutoFit/>
          </a:bodyPr>
          <a:lstStyle/>
          <a:p>
            <a:r>
              <a:rPr lang="en-US" sz="1400" dirty="0">
                <a:solidFill>
                  <a:srgbClr val="63666A"/>
                </a:solidFill>
              </a:rPr>
              <a:t>Priority</a:t>
            </a:r>
          </a:p>
          <a:p>
            <a:r>
              <a:rPr lang="en-US" sz="1400" dirty="0">
                <a:solidFill>
                  <a:srgbClr val="63666A"/>
                </a:solidFill>
              </a:rPr>
              <a:t>boarding</a:t>
            </a:r>
            <a:endParaRPr lang="en-US" sz="900" dirty="0">
              <a:solidFill>
                <a:srgbClr val="63666A"/>
              </a:solidFill>
            </a:endParaRPr>
          </a:p>
        </p:txBody>
      </p:sp>
      <p:sp>
        <p:nvSpPr>
          <p:cNvPr id="15" name="TextBox 14">
            <a:extLst>
              <a:ext uri="{FF2B5EF4-FFF2-40B4-BE49-F238E27FC236}">
                <a16:creationId xmlns:a16="http://schemas.microsoft.com/office/drawing/2014/main" id="{7FF8CC49-9537-724E-A98C-EBC785970EC2}"/>
              </a:ext>
            </a:extLst>
          </p:cNvPr>
          <p:cNvSpPr txBox="1"/>
          <p:nvPr/>
        </p:nvSpPr>
        <p:spPr>
          <a:xfrm>
            <a:off x="727732" y="2814932"/>
            <a:ext cx="1185289" cy="861774"/>
          </a:xfrm>
          <a:prstGeom prst="rect">
            <a:avLst/>
          </a:prstGeom>
          <a:noFill/>
        </p:spPr>
        <p:txBody>
          <a:bodyPr wrap="square" lIns="0" tIns="0" rIns="0" bIns="0" rtlCol="0">
            <a:spAutoFit/>
          </a:bodyPr>
          <a:lstStyle/>
          <a:p>
            <a:r>
              <a:rPr lang="en-US" sz="1400" dirty="0">
                <a:solidFill>
                  <a:srgbClr val="63666A"/>
                </a:solidFill>
              </a:rPr>
              <a:t>Dedicated seating, with center seat always empty </a:t>
            </a:r>
          </a:p>
        </p:txBody>
      </p:sp>
      <p:sp>
        <p:nvSpPr>
          <p:cNvPr id="16" name="TextBox 15">
            <a:extLst>
              <a:ext uri="{FF2B5EF4-FFF2-40B4-BE49-F238E27FC236}">
                <a16:creationId xmlns:a16="http://schemas.microsoft.com/office/drawing/2014/main" id="{D0BD0EFD-60C2-2745-9047-C5837BF7F3E2}"/>
              </a:ext>
            </a:extLst>
          </p:cNvPr>
          <p:cNvSpPr txBox="1"/>
          <p:nvPr/>
        </p:nvSpPr>
        <p:spPr>
          <a:xfrm>
            <a:off x="3858979" y="2826964"/>
            <a:ext cx="1158189" cy="861774"/>
          </a:xfrm>
          <a:prstGeom prst="rect">
            <a:avLst/>
          </a:prstGeom>
          <a:noFill/>
        </p:spPr>
        <p:txBody>
          <a:bodyPr wrap="square" lIns="0" tIns="0" rIns="0" bIns="0" rtlCol="0">
            <a:spAutoFit/>
          </a:bodyPr>
          <a:lstStyle/>
          <a:p>
            <a:r>
              <a:rPr lang="en-US" sz="1400" dirty="0">
                <a:solidFill>
                  <a:srgbClr val="63666A"/>
                </a:solidFill>
              </a:rPr>
              <a:t>Fast track</a:t>
            </a:r>
          </a:p>
          <a:p>
            <a:r>
              <a:rPr lang="en-US" sz="1400" dirty="0">
                <a:solidFill>
                  <a:srgbClr val="63666A"/>
                </a:solidFill>
              </a:rPr>
              <a:t>security</a:t>
            </a:r>
          </a:p>
          <a:p>
            <a:r>
              <a:rPr lang="en-US" sz="1400" dirty="0">
                <a:solidFill>
                  <a:srgbClr val="63666A"/>
                </a:solidFill>
              </a:rPr>
              <a:t>access at</a:t>
            </a:r>
          </a:p>
          <a:p>
            <a:r>
              <a:rPr lang="en-US" sz="1400" dirty="0">
                <a:solidFill>
                  <a:srgbClr val="63666A"/>
                </a:solidFill>
              </a:rPr>
              <a:t>Dublin Airport</a:t>
            </a:r>
            <a:endParaRPr lang="en-US" sz="900" dirty="0">
              <a:solidFill>
                <a:srgbClr val="63666A"/>
              </a:solidFill>
            </a:endParaRPr>
          </a:p>
        </p:txBody>
      </p:sp>
      <p:sp>
        <p:nvSpPr>
          <p:cNvPr id="17" name="TextBox 16">
            <a:extLst>
              <a:ext uri="{FF2B5EF4-FFF2-40B4-BE49-F238E27FC236}">
                <a16:creationId xmlns:a16="http://schemas.microsoft.com/office/drawing/2014/main" id="{D06293E3-7C0F-2140-AE26-AB7BF0BDE700}"/>
              </a:ext>
            </a:extLst>
          </p:cNvPr>
          <p:cNvSpPr txBox="1"/>
          <p:nvPr/>
        </p:nvSpPr>
        <p:spPr>
          <a:xfrm>
            <a:off x="2315290" y="2814932"/>
            <a:ext cx="849015" cy="646331"/>
          </a:xfrm>
          <a:prstGeom prst="rect">
            <a:avLst/>
          </a:prstGeom>
          <a:noFill/>
        </p:spPr>
        <p:txBody>
          <a:bodyPr wrap="square" lIns="0" tIns="0" rIns="0" bIns="0" rtlCol="0">
            <a:spAutoFit/>
          </a:bodyPr>
          <a:lstStyle/>
          <a:p>
            <a:r>
              <a:rPr lang="en-US" sz="1400" dirty="0">
                <a:solidFill>
                  <a:srgbClr val="63666A"/>
                </a:solidFill>
              </a:rPr>
              <a:t>20kg</a:t>
            </a:r>
          </a:p>
          <a:p>
            <a:r>
              <a:rPr lang="en-US" sz="1400" dirty="0">
                <a:solidFill>
                  <a:srgbClr val="63666A"/>
                </a:solidFill>
              </a:rPr>
              <a:t>Check-in</a:t>
            </a:r>
          </a:p>
          <a:p>
            <a:r>
              <a:rPr lang="en-US" sz="1400" dirty="0">
                <a:solidFill>
                  <a:srgbClr val="63666A"/>
                </a:solidFill>
              </a:rPr>
              <a:t>bag</a:t>
            </a:r>
          </a:p>
        </p:txBody>
      </p:sp>
      <p:sp>
        <p:nvSpPr>
          <p:cNvPr id="18" name="TextBox 17">
            <a:extLst>
              <a:ext uri="{FF2B5EF4-FFF2-40B4-BE49-F238E27FC236}">
                <a16:creationId xmlns:a16="http://schemas.microsoft.com/office/drawing/2014/main" id="{B63AA22F-54A4-1C46-9F72-A80A589D2CA1}"/>
              </a:ext>
            </a:extLst>
          </p:cNvPr>
          <p:cNvSpPr txBox="1"/>
          <p:nvPr/>
        </p:nvSpPr>
        <p:spPr>
          <a:xfrm>
            <a:off x="2357319" y="5305469"/>
            <a:ext cx="1313826" cy="646331"/>
          </a:xfrm>
          <a:prstGeom prst="rect">
            <a:avLst/>
          </a:prstGeom>
          <a:noFill/>
        </p:spPr>
        <p:txBody>
          <a:bodyPr wrap="square" lIns="0" tIns="0" rIns="0" bIns="0" rtlCol="0">
            <a:spAutoFit/>
          </a:bodyPr>
          <a:lstStyle/>
          <a:p>
            <a:r>
              <a:rPr lang="en-US" sz="1400" dirty="0">
                <a:solidFill>
                  <a:srgbClr val="63666A"/>
                </a:solidFill>
              </a:rPr>
              <a:t>Dedicated</a:t>
            </a:r>
          </a:p>
          <a:p>
            <a:r>
              <a:rPr lang="en-US" sz="1400" dirty="0">
                <a:solidFill>
                  <a:srgbClr val="63666A"/>
                </a:solidFill>
              </a:rPr>
              <a:t>overhead</a:t>
            </a:r>
          </a:p>
          <a:p>
            <a:r>
              <a:rPr lang="en-US" sz="1400" dirty="0">
                <a:solidFill>
                  <a:srgbClr val="63666A"/>
                </a:solidFill>
              </a:rPr>
              <a:t>locker space</a:t>
            </a:r>
            <a:endParaRPr lang="en-US" sz="900" dirty="0">
              <a:solidFill>
                <a:srgbClr val="63666A"/>
              </a:solidFill>
            </a:endParaRPr>
          </a:p>
        </p:txBody>
      </p:sp>
      <p:sp>
        <p:nvSpPr>
          <p:cNvPr id="19" name="TextBox 18">
            <a:extLst>
              <a:ext uri="{FF2B5EF4-FFF2-40B4-BE49-F238E27FC236}">
                <a16:creationId xmlns:a16="http://schemas.microsoft.com/office/drawing/2014/main" id="{413D416C-4FE6-9845-82A4-27AF77887E19}"/>
              </a:ext>
            </a:extLst>
          </p:cNvPr>
          <p:cNvSpPr txBox="1"/>
          <p:nvPr/>
        </p:nvSpPr>
        <p:spPr>
          <a:xfrm>
            <a:off x="3810417" y="5305469"/>
            <a:ext cx="1627858" cy="861774"/>
          </a:xfrm>
          <a:prstGeom prst="rect">
            <a:avLst/>
          </a:prstGeom>
          <a:noFill/>
        </p:spPr>
        <p:txBody>
          <a:bodyPr wrap="square" lIns="0" tIns="0" rIns="0" bIns="0" rtlCol="0">
            <a:spAutoFit/>
          </a:bodyPr>
          <a:lstStyle/>
          <a:p>
            <a:r>
              <a:rPr lang="en-US" sz="1400" dirty="0">
                <a:solidFill>
                  <a:srgbClr val="63666A"/>
                </a:solidFill>
              </a:rPr>
              <a:t>Complimentary food </a:t>
            </a:r>
            <a:br>
              <a:rPr lang="en-US" sz="1400" dirty="0">
                <a:solidFill>
                  <a:srgbClr val="63666A"/>
                </a:solidFill>
              </a:rPr>
            </a:br>
            <a:r>
              <a:rPr lang="en-US" sz="1400" dirty="0">
                <a:solidFill>
                  <a:srgbClr val="63666A"/>
                </a:solidFill>
              </a:rPr>
              <a:t>and beverage on</a:t>
            </a:r>
          </a:p>
          <a:p>
            <a:r>
              <a:rPr lang="en-US" sz="1400" dirty="0">
                <a:solidFill>
                  <a:srgbClr val="63666A"/>
                </a:solidFill>
              </a:rPr>
              <a:t>board from our</a:t>
            </a:r>
          </a:p>
          <a:p>
            <a:r>
              <a:rPr lang="en-US" sz="1400" dirty="0">
                <a:solidFill>
                  <a:srgbClr val="63666A"/>
                </a:solidFill>
              </a:rPr>
              <a:t>Bia menu</a:t>
            </a:r>
            <a:endParaRPr lang="en-US" sz="900" dirty="0">
              <a:solidFill>
                <a:srgbClr val="63666A"/>
              </a:solidFill>
            </a:endParaRPr>
          </a:p>
        </p:txBody>
      </p:sp>
      <p:pic>
        <p:nvPicPr>
          <p:cNvPr id="20" name="Content Placeholder 6" descr="A screenshot of a cell phone&#10;&#10;Description automatically generated">
            <a:extLst>
              <a:ext uri="{FF2B5EF4-FFF2-40B4-BE49-F238E27FC236}">
                <a16:creationId xmlns:a16="http://schemas.microsoft.com/office/drawing/2014/main" id="{320AD557-AC2C-414E-A312-6649D66FCE1F}"/>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r="-1131"/>
          <a:stretch/>
        </p:blipFill>
        <p:spPr>
          <a:xfrm>
            <a:off x="842211" y="4005840"/>
            <a:ext cx="4705975" cy="1155032"/>
          </a:xfrm>
          <a:prstGeom prst="rect">
            <a:avLst/>
          </a:prstGeom>
        </p:spPr>
      </p:pic>
    </p:spTree>
    <p:extLst>
      <p:ext uri="{BB962C8B-B14F-4D97-AF65-F5344CB8AC3E}">
        <p14:creationId xmlns:p14="http://schemas.microsoft.com/office/powerpoint/2010/main" val="14931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F4EEC-A253-9A48-B8B2-C3EE4B4A6F2F}"/>
              </a:ext>
            </a:extLst>
          </p:cNvPr>
          <p:cNvSpPr>
            <a:spLocks noGrp="1"/>
          </p:cNvSpPr>
          <p:nvPr>
            <p:ph type="title"/>
          </p:nvPr>
        </p:nvSpPr>
        <p:spPr/>
        <p:txBody>
          <a:bodyPr/>
          <a:lstStyle/>
          <a:p>
            <a:r>
              <a:rPr lang="en-US" dirty="0"/>
              <a:t>Transatlantic Flights – Economy Class</a:t>
            </a:r>
          </a:p>
        </p:txBody>
      </p:sp>
      <p:sp>
        <p:nvSpPr>
          <p:cNvPr id="24" name="Rectangle 23">
            <a:extLst>
              <a:ext uri="{FF2B5EF4-FFF2-40B4-BE49-F238E27FC236}">
                <a16:creationId xmlns:a16="http://schemas.microsoft.com/office/drawing/2014/main" id="{1F288ADF-F320-4D41-9767-88FAD10C6657}"/>
              </a:ext>
            </a:extLst>
          </p:cNvPr>
          <p:cNvSpPr/>
          <p:nvPr/>
        </p:nvSpPr>
        <p:spPr>
          <a:xfrm>
            <a:off x="4479713" y="4626035"/>
            <a:ext cx="1507998" cy="1009635"/>
          </a:xfrm>
          <a:prstGeom prst="rect">
            <a:avLst/>
          </a:prstGeom>
        </p:spPr>
        <p:txBody>
          <a:bodyPr wrap="square" lIns="0" tIns="0" rIns="0" bIns="0">
            <a:spAutoFit/>
          </a:bodyPr>
          <a:lstStyle/>
          <a:p>
            <a:pPr>
              <a:lnSpc>
                <a:spcPts val="1600"/>
              </a:lnSpc>
            </a:pPr>
            <a:r>
              <a:rPr lang="en-US" sz="1200" b="1" dirty="0">
                <a:solidFill>
                  <a:srgbClr val="63666A"/>
                </a:solidFill>
              </a:rPr>
              <a:t>A330-200</a:t>
            </a:r>
            <a:r>
              <a:rPr lang="en-US" sz="1200" dirty="0">
                <a:solidFill>
                  <a:srgbClr val="63666A"/>
                </a:solidFill>
              </a:rPr>
              <a:t> </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79–81cm</a:t>
            </a:r>
          </a:p>
          <a:p>
            <a:pPr>
              <a:lnSpc>
                <a:spcPts val="1600"/>
              </a:lnSpc>
            </a:pPr>
            <a:r>
              <a:rPr lang="en-US" sz="1200" dirty="0">
                <a:solidFill>
                  <a:srgbClr val="63666A"/>
                </a:solidFill>
              </a:rPr>
              <a:t>Seating: 2–4–2 </a:t>
            </a:r>
            <a:br>
              <a:rPr lang="en-US" sz="1200" dirty="0">
                <a:solidFill>
                  <a:srgbClr val="63666A"/>
                </a:solidFill>
              </a:rPr>
            </a:br>
            <a:r>
              <a:rPr lang="en-US" sz="1200" dirty="0">
                <a:solidFill>
                  <a:srgbClr val="63666A"/>
                </a:solidFill>
              </a:rPr>
              <a:t>Economy: 248 </a:t>
            </a:r>
          </a:p>
        </p:txBody>
      </p:sp>
      <p:sp>
        <p:nvSpPr>
          <p:cNvPr id="26" name="Rectangle 25">
            <a:extLst>
              <a:ext uri="{FF2B5EF4-FFF2-40B4-BE49-F238E27FC236}">
                <a16:creationId xmlns:a16="http://schemas.microsoft.com/office/drawing/2014/main" id="{FB585E7B-6B90-A340-B248-3049C2B55280}"/>
              </a:ext>
            </a:extLst>
          </p:cNvPr>
          <p:cNvSpPr/>
          <p:nvPr/>
        </p:nvSpPr>
        <p:spPr>
          <a:xfrm>
            <a:off x="7460583" y="4625340"/>
            <a:ext cx="1532683" cy="1009635"/>
          </a:xfrm>
          <a:prstGeom prst="rect">
            <a:avLst/>
          </a:prstGeom>
        </p:spPr>
        <p:txBody>
          <a:bodyPr wrap="square" lIns="0" tIns="0" rIns="0" bIns="0">
            <a:spAutoFit/>
          </a:bodyPr>
          <a:lstStyle/>
          <a:p>
            <a:pPr>
              <a:lnSpc>
                <a:spcPts val="1600"/>
              </a:lnSpc>
            </a:pPr>
            <a:r>
              <a:rPr lang="en-US" sz="1200" b="1" dirty="0">
                <a:solidFill>
                  <a:srgbClr val="63666A"/>
                </a:solidFill>
              </a:rPr>
              <a:t>A321Neo</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79–81cm</a:t>
            </a:r>
          </a:p>
          <a:p>
            <a:pPr>
              <a:lnSpc>
                <a:spcPts val="1600"/>
              </a:lnSpc>
            </a:pPr>
            <a:r>
              <a:rPr lang="en-US" sz="1200" dirty="0">
                <a:solidFill>
                  <a:srgbClr val="63666A"/>
                </a:solidFill>
              </a:rPr>
              <a:t>Seating: 3–3</a:t>
            </a:r>
            <a:br>
              <a:rPr lang="en-US" sz="1200" dirty="0">
                <a:solidFill>
                  <a:srgbClr val="63666A"/>
                </a:solidFill>
              </a:rPr>
            </a:br>
            <a:r>
              <a:rPr lang="en-US" sz="1200" dirty="0">
                <a:solidFill>
                  <a:srgbClr val="63666A"/>
                </a:solidFill>
              </a:rPr>
              <a:t>Economy: 162 </a:t>
            </a:r>
          </a:p>
        </p:txBody>
      </p:sp>
      <p:pic>
        <p:nvPicPr>
          <p:cNvPr id="13" name="Picture 23">
            <a:extLst>
              <a:ext uri="{FF2B5EF4-FFF2-40B4-BE49-F238E27FC236}">
                <a16:creationId xmlns:a16="http://schemas.microsoft.com/office/drawing/2014/main" id="{57D87FC4-909C-7143-9307-9AEC62CDCB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3295910" y="1176352"/>
            <a:ext cx="1416629" cy="5180210"/>
          </a:xfrm>
          <a:prstGeom prst="rect">
            <a:avLst/>
          </a:prstGeom>
          <a:noFill/>
          <a:ln w="9525">
            <a:noFill/>
            <a:miter lim="800000"/>
            <a:headEnd/>
            <a:tailEnd/>
          </a:ln>
        </p:spPr>
      </p:pic>
      <p:pic>
        <p:nvPicPr>
          <p:cNvPr id="20" name="Picture 23">
            <a:extLst>
              <a:ext uri="{FF2B5EF4-FFF2-40B4-BE49-F238E27FC236}">
                <a16:creationId xmlns:a16="http://schemas.microsoft.com/office/drawing/2014/main" id="{CADF9AFE-D121-904B-A013-CA4AA496CCB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80556" y="1174962"/>
            <a:ext cx="1367564" cy="5041732"/>
          </a:xfrm>
          <a:prstGeom prst="rect">
            <a:avLst/>
          </a:prstGeom>
          <a:noFill/>
          <a:ln w="9525">
            <a:noFill/>
            <a:miter lim="800000"/>
            <a:headEnd/>
            <a:tailEnd/>
          </a:ln>
        </p:spPr>
      </p:pic>
      <p:pic>
        <p:nvPicPr>
          <p:cNvPr id="27" name="Picture 23">
            <a:extLst>
              <a:ext uri="{FF2B5EF4-FFF2-40B4-BE49-F238E27FC236}">
                <a16:creationId xmlns:a16="http://schemas.microsoft.com/office/drawing/2014/main" id="{429C1F64-9496-3A4B-895D-4AACD36651D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6"/>
          <a:stretch/>
        </p:blipFill>
        <p:spPr bwMode="auto">
          <a:xfrm>
            <a:off x="309430" y="1175657"/>
            <a:ext cx="1416629" cy="5181600"/>
          </a:xfrm>
          <a:prstGeom prst="rect">
            <a:avLst/>
          </a:prstGeom>
          <a:noFill/>
          <a:ln w="9525">
            <a:noFill/>
            <a:miter lim="800000"/>
            <a:headEnd/>
            <a:tailEnd/>
          </a:ln>
        </p:spPr>
      </p:pic>
      <p:sp>
        <p:nvSpPr>
          <p:cNvPr id="28" name="Rectangle 27">
            <a:extLst>
              <a:ext uri="{FF2B5EF4-FFF2-40B4-BE49-F238E27FC236}">
                <a16:creationId xmlns:a16="http://schemas.microsoft.com/office/drawing/2014/main" id="{F756E8C5-D1E3-C44F-A806-A39C7C02DF80}"/>
              </a:ext>
            </a:extLst>
          </p:cNvPr>
          <p:cNvSpPr/>
          <p:nvPr/>
        </p:nvSpPr>
        <p:spPr>
          <a:xfrm>
            <a:off x="1536657" y="4626035"/>
            <a:ext cx="1507998" cy="1009635"/>
          </a:xfrm>
          <a:prstGeom prst="rect">
            <a:avLst/>
          </a:prstGeom>
        </p:spPr>
        <p:txBody>
          <a:bodyPr wrap="square" lIns="0" tIns="0" rIns="0" bIns="0">
            <a:spAutoFit/>
          </a:bodyPr>
          <a:lstStyle/>
          <a:p>
            <a:pPr>
              <a:lnSpc>
                <a:spcPts val="1600"/>
              </a:lnSpc>
            </a:pPr>
            <a:r>
              <a:rPr lang="en-US" sz="1200" b="1" dirty="0">
                <a:solidFill>
                  <a:srgbClr val="63666A"/>
                </a:solidFill>
              </a:rPr>
              <a:t>A330-300</a:t>
            </a:r>
            <a:r>
              <a:rPr lang="en-US" sz="1200" dirty="0">
                <a:solidFill>
                  <a:srgbClr val="63666A"/>
                </a:solidFill>
              </a:rPr>
              <a:t> </a:t>
            </a:r>
            <a:br>
              <a:rPr lang="en-US" sz="1200" dirty="0">
                <a:solidFill>
                  <a:srgbClr val="63666A"/>
                </a:solidFill>
              </a:rPr>
            </a:br>
            <a:r>
              <a:rPr lang="en-US" sz="1200" dirty="0">
                <a:solidFill>
                  <a:srgbClr val="63666A"/>
                </a:solidFill>
              </a:rPr>
              <a:t>Aircraft Economy</a:t>
            </a:r>
          </a:p>
          <a:p>
            <a:pPr>
              <a:lnSpc>
                <a:spcPts val="1600"/>
              </a:lnSpc>
            </a:pPr>
            <a:r>
              <a:rPr lang="en-US" sz="1200" dirty="0">
                <a:solidFill>
                  <a:srgbClr val="63666A"/>
                </a:solidFill>
              </a:rPr>
              <a:t>Seat pitch: 79–81cm</a:t>
            </a:r>
          </a:p>
          <a:p>
            <a:pPr>
              <a:lnSpc>
                <a:spcPts val="1600"/>
              </a:lnSpc>
            </a:pPr>
            <a:r>
              <a:rPr lang="en-US" sz="1200" dirty="0">
                <a:solidFill>
                  <a:srgbClr val="63666A"/>
                </a:solidFill>
              </a:rPr>
              <a:t>Seating: 2–4–2 </a:t>
            </a:r>
            <a:br>
              <a:rPr lang="en-US" sz="1200" dirty="0">
                <a:solidFill>
                  <a:srgbClr val="63666A"/>
                </a:solidFill>
              </a:rPr>
            </a:br>
            <a:r>
              <a:rPr lang="en-US" sz="1200" dirty="0">
                <a:solidFill>
                  <a:srgbClr val="63666A"/>
                </a:solidFill>
              </a:rPr>
              <a:t>Economy: 287 </a:t>
            </a:r>
          </a:p>
        </p:txBody>
      </p:sp>
    </p:spTree>
    <p:extLst>
      <p:ext uri="{BB962C8B-B14F-4D97-AF65-F5344CB8AC3E}">
        <p14:creationId xmlns:p14="http://schemas.microsoft.com/office/powerpoint/2010/main" val="398549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FDE4-3350-6549-8D29-E7E5543F1D93}"/>
              </a:ext>
            </a:extLst>
          </p:cNvPr>
          <p:cNvSpPr>
            <a:spLocks noGrp="1"/>
          </p:cNvSpPr>
          <p:nvPr>
            <p:ph type="title"/>
          </p:nvPr>
        </p:nvSpPr>
        <p:spPr/>
        <p:txBody>
          <a:bodyPr/>
          <a:lstStyle/>
          <a:p>
            <a:r>
              <a:rPr lang="en-US" dirty="0"/>
              <a:t>The smart way to travel</a:t>
            </a:r>
          </a:p>
        </p:txBody>
      </p:sp>
      <p:sp>
        <p:nvSpPr>
          <p:cNvPr id="5" name="Content Placeholder 4">
            <a:extLst>
              <a:ext uri="{FF2B5EF4-FFF2-40B4-BE49-F238E27FC236}">
                <a16:creationId xmlns:a16="http://schemas.microsoft.com/office/drawing/2014/main" id="{DC6981B6-7CDC-C146-9E93-E1578DAB80D8}"/>
              </a:ext>
            </a:extLst>
          </p:cNvPr>
          <p:cNvSpPr>
            <a:spLocks noGrp="1"/>
          </p:cNvSpPr>
          <p:nvPr>
            <p:ph idx="15"/>
          </p:nvPr>
        </p:nvSpPr>
        <p:spPr>
          <a:xfrm>
            <a:off x="228497" y="1323726"/>
            <a:ext cx="6124677" cy="4861180"/>
          </a:xfrm>
        </p:spPr>
        <p:txBody>
          <a:bodyPr/>
          <a:lstStyle/>
          <a:p>
            <a:r>
              <a:rPr lang="en-US" dirty="0"/>
              <a:t>Top class entertainment including latest movie releases, TV boxsets, games, music and more </a:t>
            </a:r>
          </a:p>
          <a:p>
            <a:r>
              <a:rPr lang="en-IE" dirty="0"/>
              <a:t>PressReader app, offers customers over 7,000 digital newspapers &amp; magazines via their smart device</a:t>
            </a:r>
          </a:p>
          <a:p>
            <a:r>
              <a:rPr lang="en-US" dirty="0"/>
              <a:t>Wi-Fi available on board A330 and A321neo LR, keeping customers connected as they fly </a:t>
            </a:r>
          </a:p>
          <a:p>
            <a:r>
              <a:rPr lang="en-US" dirty="0"/>
              <a:t>Preclear U.S. Customs and Border </a:t>
            </a:r>
            <a:br>
              <a:rPr lang="en-US" dirty="0"/>
            </a:br>
            <a:r>
              <a:rPr lang="en-US" dirty="0"/>
              <a:t>Protection (CBP) in Dublin Terminal 2</a:t>
            </a:r>
          </a:p>
          <a:p>
            <a:r>
              <a:rPr lang="en-IE" dirty="0"/>
              <a:t>Complimentary hot meal, beverages and snack served in-flight. Customers can also choose from a range of food and beverage (incl. alcohol) options to purchase from our Bia buy-on-board </a:t>
            </a:r>
            <a:r>
              <a:rPr lang="ga-IE" dirty="0"/>
              <a:t>menu</a:t>
            </a:r>
            <a:endParaRPr lang="en-US" dirty="0"/>
          </a:p>
          <a:p>
            <a:endParaRPr lang="en-US" dirty="0"/>
          </a:p>
        </p:txBody>
      </p:sp>
      <p:pic>
        <p:nvPicPr>
          <p:cNvPr id="3" name="Picture 2">
            <a:extLst>
              <a:ext uri="{FF2B5EF4-FFF2-40B4-BE49-F238E27FC236}">
                <a16:creationId xmlns:a16="http://schemas.microsoft.com/office/drawing/2014/main" id="{99962F03-B306-43AD-9A22-30360EFB4559}"/>
              </a:ext>
            </a:extLst>
          </p:cNvPr>
          <p:cNvPicPr>
            <a:picLocks noChangeAspect="1"/>
          </p:cNvPicPr>
          <p:nvPr/>
        </p:nvPicPr>
        <p:blipFill>
          <a:blip r:embed="rId2"/>
          <a:stretch>
            <a:fillRect/>
          </a:stretch>
        </p:blipFill>
        <p:spPr>
          <a:xfrm>
            <a:off x="6792000" y="330133"/>
            <a:ext cx="5322956" cy="3077310"/>
          </a:xfrm>
          <a:prstGeom prst="rect">
            <a:avLst/>
          </a:prstGeom>
        </p:spPr>
      </p:pic>
      <p:pic>
        <p:nvPicPr>
          <p:cNvPr id="4" name="Picture 3">
            <a:extLst>
              <a:ext uri="{FF2B5EF4-FFF2-40B4-BE49-F238E27FC236}">
                <a16:creationId xmlns:a16="http://schemas.microsoft.com/office/drawing/2014/main" id="{13D0C3E2-840E-4C17-BD86-E4FA928CF995}"/>
              </a:ext>
            </a:extLst>
          </p:cNvPr>
          <p:cNvPicPr>
            <a:picLocks noChangeAspect="1"/>
          </p:cNvPicPr>
          <p:nvPr/>
        </p:nvPicPr>
        <p:blipFill>
          <a:blip r:embed="rId3"/>
          <a:stretch>
            <a:fillRect/>
          </a:stretch>
        </p:blipFill>
        <p:spPr>
          <a:xfrm>
            <a:off x="6792000" y="3621505"/>
            <a:ext cx="5322956" cy="2906362"/>
          </a:xfrm>
          <a:prstGeom prst="rect">
            <a:avLst/>
          </a:prstGeom>
        </p:spPr>
      </p:pic>
    </p:spTree>
    <p:extLst>
      <p:ext uri="{BB962C8B-B14F-4D97-AF65-F5344CB8AC3E}">
        <p14:creationId xmlns:p14="http://schemas.microsoft.com/office/powerpoint/2010/main" val="40655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er Lingus tables &amp; graphs more colours">
      <a:dk1>
        <a:srgbClr val="2C2A28"/>
      </a:dk1>
      <a:lt1>
        <a:srgbClr val="FFFFFF"/>
      </a:lt1>
      <a:dk2>
        <a:srgbClr val="006171"/>
      </a:dk2>
      <a:lt2>
        <a:srgbClr val="83BD00"/>
      </a:lt2>
      <a:accent1>
        <a:srgbClr val="83BD00"/>
      </a:accent1>
      <a:accent2>
        <a:srgbClr val="12AD9E"/>
      </a:accent2>
      <a:accent3>
        <a:srgbClr val="0067B9"/>
      </a:accent3>
      <a:accent4>
        <a:srgbClr val="888B8D"/>
      </a:accent4>
      <a:accent5>
        <a:srgbClr val="636669"/>
      </a:accent5>
      <a:accent6>
        <a:srgbClr val="006171"/>
      </a:accent6>
      <a:hlink>
        <a:srgbClr val="008578"/>
      </a:hlink>
      <a:folHlink>
        <a:srgbClr val="4DD0E1"/>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EI Powerpoint Template" id="{96343632-E51E-1B40-9B1C-CCF1ADF971DB}" vid="{DD570487-667E-2E41-8BCA-19BA40582D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14CE7720DEA247A905D626721890B4" ma:contentTypeVersion="10" ma:contentTypeDescription="Create a new document." ma:contentTypeScope="" ma:versionID="6ef2c9cae32f77e574c9244f853627a4">
  <xsd:schema xmlns:xsd="http://www.w3.org/2001/XMLSchema" xmlns:xs="http://www.w3.org/2001/XMLSchema" xmlns:p="http://schemas.microsoft.com/office/2006/metadata/properties" xmlns:ns2="caf6f65c-7b03-48ff-a731-a67626b0ca92" targetNamespace="http://schemas.microsoft.com/office/2006/metadata/properties" ma:root="true" ma:fieldsID="a6f29bcc4a35615e26ff18d7469eed6d" ns2:_="">
    <xsd:import namespace="caf6f65c-7b03-48ff-a731-a67626b0ca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6f65c-7b03-48ff-a731-a67626b0ca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5E484C-2EF4-489B-84E8-FC8CDDC5DC38}"/>
</file>

<file path=customXml/itemProps2.xml><?xml version="1.0" encoding="utf-8"?>
<ds:datastoreItem xmlns:ds="http://schemas.openxmlformats.org/officeDocument/2006/customXml" ds:itemID="{F23073AA-477A-40A6-B3FB-E07CFB70B8C6}"/>
</file>

<file path=customXml/itemProps3.xml><?xml version="1.0" encoding="utf-8"?>
<ds:datastoreItem xmlns:ds="http://schemas.openxmlformats.org/officeDocument/2006/customXml" ds:itemID="{AE569121-75B4-4F79-8FFA-4639FAD5CF83}"/>
</file>

<file path=docProps/app.xml><?xml version="1.0" encoding="utf-8"?>
<Properties xmlns="http://schemas.openxmlformats.org/officeDocument/2006/extended-properties" xmlns:vt="http://schemas.openxmlformats.org/officeDocument/2006/docPropsVTypes">
  <TotalTime>281</TotalTime>
  <Words>1248</Words>
  <Application>Microsoft Office PowerPoint</Application>
  <PresentationFormat>Widescreen</PresentationFormat>
  <Paragraphs>181</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Diodrum Regular</vt:lpstr>
      <vt:lpstr>Diodrum-Regular</vt:lpstr>
      <vt:lpstr>Office Theme</vt:lpstr>
      <vt:lpstr>Aer Lingus   </vt:lpstr>
      <vt:lpstr>A commitment to value</vt:lpstr>
      <vt:lpstr>The Dublin Gateway  – Connecting North America and Europe</vt:lpstr>
      <vt:lpstr>An International airline proud to be Irish</vt:lpstr>
      <vt:lpstr>PowerPoint Presentation</vt:lpstr>
      <vt:lpstr>Flights within Europe </vt:lpstr>
      <vt:lpstr>AerSpace product on short haul</vt:lpstr>
      <vt:lpstr>Transatlantic Flights – Economy Class</vt:lpstr>
      <vt:lpstr>The smart way to travel</vt:lpstr>
      <vt:lpstr>Transatlantic: Business Class</vt:lpstr>
      <vt:lpstr>Aer Lingus Lounges</vt:lpstr>
      <vt:lpstr>North American Lounges</vt:lpstr>
      <vt:lpstr>PowerPoint Presentation</vt:lpstr>
      <vt:lpstr>AerClub</vt:lpstr>
      <vt:lpstr>Aer Club &amp; Skytrax 4 Star Airline</vt:lpstr>
      <vt:lpstr>PowerPoint Presentation</vt:lpstr>
      <vt:lpstr>Safety Measures</vt:lpstr>
      <vt:lpstr>Cleaning and onboard filtration</vt:lpstr>
      <vt:lpstr>PowerPoint Presentation</vt:lpstr>
      <vt:lpstr>Sustainability</vt:lpstr>
      <vt:lpstr>PowerPoint Presentation</vt:lpstr>
      <vt:lpstr>Ready to travel – Let’s fly with VeriFLY</vt:lpstr>
      <vt:lpstr>“Know before you go” – Sherpa support tool</vt:lpstr>
      <vt:lpstr>VeriLFY email and USA requirements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 Lingus</dc:title>
  <dc:creator>Ciara Long</dc:creator>
  <cp:lastModifiedBy>Jenny Rafter</cp:lastModifiedBy>
  <cp:revision>24</cp:revision>
  <dcterms:created xsi:type="dcterms:W3CDTF">2020-12-11T09:30:15Z</dcterms:created>
  <dcterms:modified xsi:type="dcterms:W3CDTF">2021-11-25T11:29:53Z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0x010100D014CE7720DEA247A905D626721890B4</vt:lpwstr>
  </property>
</Properties>
</file>